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handoutMasterIdLst>
    <p:handoutMasterId r:id="rId25"/>
  </p:handoutMasterIdLst>
  <p:sldIdLst>
    <p:sldId id="326" r:id="rId5"/>
    <p:sldId id="286" r:id="rId6"/>
    <p:sldId id="302" r:id="rId7"/>
    <p:sldId id="320" r:id="rId8"/>
    <p:sldId id="321" r:id="rId9"/>
    <p:sldId id="322" r:id="rId10"/>
    <p:sldId id="327" r:id="rId11"/>
    <p:sldId id="328" r:id="rId12"/>
    <p:sldId id="329" r:id="rId13"/>
    <p:sldId id="330" r:id="rId14"/>
    <p:sldId id="331" r:id="rId15"/>
    <p:sldId id="332" r:id="rId16"/>
    <p:sldId id="333" r:id="rId17"/>
    <p:sldId id="334" r:id="rId18"/>
    <p:sldId id="335" r:id="rId19"/>
    <p:sldId id="336" r:id="rId20"/>
    <p:sldId id="337" r:id="rId21"/>
    <p:sldId id="339" r:id="rId22"/>
    <p:sldId id="319" r:id="rId23"/>
  </p:sldIdLst>
  <p:sldSz cx="9144000" cy="6858000" type="screen4x3"/>
  <p:notesSz cx="6950075" cy="9236075"/>
  <p:embeddedFontLs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F5E63"/>
    <a:srgbClr val="87AF95"/>
    <a:srgbClr val="085291"/>
    <a:srgbClr val="1B365D"/>
    <a:srgbClr val="FF0F00"/>
    <a:srgbClr val="48705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0DC83-38E6-DEDE-770E-ECD10EEA1688}" v="69" dt="2026-03-17T12:48:44.329"/>
    <p1510:client id="{2232F735-963F-499F-80E6-A35B2B4B475D}" v="8" dt="2026-03-16T20:23:01.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A2AD20EE-C4B8-43A9-A2F5-25525508CE9A}" type="datetimeFigureOut">
              <a:rPr lang="en-US" smtClean="0"/>
              <a:pPr/>
              <a:t>3/18/2026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757472F2-DAAE-4461-ABBF-1F4340905A0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62B406B-B244-4B73-8247-E44D6EDCEDB6}" type="datetimeFigureOut">
              <a:rPr lang="en-US" smtClean="0"/>
              <a:pPr/>
              <a:t>3/18/2026</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2FF27A8-57CB-4D75-8991-91B37AC3E05A}" type="slidenum">
              <a:rPr lang="en-US" smtClean="0"/>
              <a:pPr/>
              <a:t>‹#›</a:t>
            </a:fld>
            <a:endParaRPr lang="en-US"/>
          </a:p>
        </p:txBody>
      </p:sp>
    </p:spTree>
    <p:extLst>
      <p:ext uri="{BB962C8B-B14F-4D97-AF65-F5344CB8AC3E}">
        <p14:creationId xmlns:p14="http://schemas.microsoft.com/office/powerpoint/2010/main" val="160676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A07E-6123-4FB0-39D1-C284D1CB0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B786E-55AF-37A5-B759-4EEFDDA96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B0BCA-198A-2390-069B-D3BE9CDECFFA}"/>
              </a:ext>
            </a:extLst>
          </p:cNvPr>
          <p:cNvSpPr>
            <a:spLocks noGrp="1"/>
          </p:cNvSpPr>
          <p:nvPr>
            <p:ph type="body" idx="1"/>
          </p:nvPr>
        </p:nvSpPr>
        <p:spPr/>
        <p:txBody>
          <a:bodyPr>
            <a:normAutofit/>
          </a:bodyPr>
          <a:lstStyle/>
          <a:p>
            <a:r>
              <a:rPr lang="en-US" sz="1600"/>
              <a:t>Welcome!  Thank you for being here.  On behalf of FTAAAD, I am pleased to present the proposed Four-Year Area Plan covering July 1, 2026-June 30, 2029.  We have a couple of printed copies available today or you can access the plan through our website, ftaaad.org.  There is a slide with this information at the end of my presentation.</a:t>
            </a:r>
          </a:p>
        </p:txBody>
      </p:sp>
      <p:sp>
        <p:nvSpPr>
          <p:cNvPr id="4" name="Slide Number Placeholder 3">
            <a:extLst>
              <a:ext uri="{FF2B5EF4-FFF2-40B4-BE49-F238E27FC236}">
                <a16:creationId xmlns:a16="http://schemas.microsoft.com/office/drawing/2014/main" id="{AA525651-0F1E-AA15-BAAC-869BE44D4135}"/>
              </a:ext>
            </a:extLst>
          </p:cNvPr>
          <p:cNvSpPr>
            <a:spLocks noGrp="1"/>
          </p:cNvSpPr>
          <p:nvPr>
            <p:ph type="sldNum" sz="quarter" idx="10"/>
          </p:nvPr>
        </p:nvSpPr>
        <p:spPr/>
        <p:txBody>
          <a:bodyPr/>
          <a:lstStyle/>
          <a:p>
            <a:fld id="{82FF27A8-57CB-4D75-8991-91B37AC3E05A}" type="slidenum">
              <a:rPr lang="en-US" smtClean="0"/>
              <a:pPr/>
              <a:t>1</a:t>
            </a:fld>
            <a:endParaRPr lang="en-US"/>
          </a:p>
        </p:txBody>
      </p:sp>
    </p:spTree>
    <p:extLst>
      <p:ext uri="{BB962C8B-B14F-4D97-AF65-F5344CB8AC3E}">
        <p14:creationId xmlns:p14="http://schemas.microsoft.com/office/powerpoint/2010/main" val="3041385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F5688-AD48-031B-57AB-5EE5301C4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01992-9CCA-61CE-08D0-AB094790B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18F63-7DA0-F8C1-FB2F-AD6552840483}"/>
              </a:ext>
            </a:extLst>
          </p:cNvPr>
          <p:cNvSpPr>
            <a:spLocks noGrp="1"/>
          </p:cNvSpPr>
          <p:nvPr>
            <p:ph type="body" idx="1"/>
          </p:nvPr>
        </p:nvSpPr>
        <p:spPr/>
        <p:txBody>
          <a:bodyPr>
            <a:normAutofit/>
          </a:bodyPr>
          <a:lstStyle/>
          <a:p>
            <a:r>
              <a:rPr lang="en-US" sz="1200" b="0" i="0" u="none" strike="noStrike" kern="1200">
                <a:solidFill>
                  <a:schemeClr val="tx1"/>
                </a:solidFill>
                <a:effectLst/>
                <a:latin typeface="+mn-lt"/>
                <a:ea typeface="+mn-ea"/>
                <a:cs typeface="+mn-cs"/>
              </a:rPr>
              <a:t>Expanding Funding Opportunities</a:t>
            </a:r>
            <a:endParaRPr lang="en-US"/>
          </a:p>
        </p:txBody>
      </p:sp>
      <p:sp>
        <p:nvSpPr>
          <p:cNvPr id="4" name="Slide Number Placeholder 3">
            <a:extLst>
              <a:ext uri="{FF2B5EF4-FFF2-40B4-BE49-F238E27FC236}">
                <a16:creationId xmlns:a16="http://schemas.microsoft.com/office/drawing/2014/main" id="{EF1BBF97-421B-20C4-8F19-E1D110338A0E}"/>
              </a:ext>
            </a:extLst>
          </p:cNvPr>
          <p:cNvSpPr>
            <a:spLocks noGrp="1"/>
          </p:cNvSpPr>
          <p:nvPr>
            <p:ph type="sldNum" sz="quarter" idx="10"/>
          </p:nvPr>
        </p:nvSpPr>
        <p:spPr/>
        <p:txBody>
          <a:bodyPr/>
          <a:lstStyle/>
          <a:p>
            <a:fld id="{82FF27A8-57CB-4D75-8991-91B37AC3E05A}" type="slidenum">
              <a:rPr lang="en-US" smtClean="0"/>
              <a:pPr/>
              <a:t>10</a:t>
            </a:fld>
            <a:endParaRPr lang="en-US"/>
          </a:p>
        </p:txBody>
      </p:sp>
    </p:spTree>
    <p:extLst>
      <p:ext uri="{BB962C8B-B14F-4D97-AF65-F5344CB8AC3E}">
        <p14:creationId xmlns:p14="http://schemas.microsoft.com/office/powerpoint/2010/main" val="248403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B8BCB-F1D1-9F77-0683-2F817834E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7C434-E139-B683-969C-A6E4825CA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BECC2E-5C50-3119-1F3C-47DD48786B7B}"/>
              </a:ext>
            </a:extLst>
          </p:cNvPr>
          <p:cNvSpPr>
            <a:spLocks noGrp="1"/>
          </p:cNvSpPr>
          <p:nvPr>
            <p:ph type="body" idx="1"/>
          </p:nvPr>
        </p:nvSpPr>
        <p:spPr/>
        <p:txBody>
          <a:bodyPr>
            <a:normAutofit/>
          </a:bodyPr>
          <a:lstStyle/>
          <a:p>
            <a:r>
              <a:rPr lang="en-US"/>
              <a:t>Additional Goals and Objectives include:</a:t>
            </a:r>
          </a:p>
          <a:p>
            <a:r>
              <a:rPr lang="en-US" sz="1200" b="0" i="0" u="none" strike="noStrike" kern="1200">
                <a:solidFill>
                  <a:schemeClr val="tx1"/>
                </a:solidFill>
                <a:effectLst/>
                <a:latin typeface="+mn-lt"/>
                <a:ea typeface="+mn-ea"/>
                <a:cs typeface="+mn-cs"/>
              </a:rPr>
              <a:t>Access, Choice, Aging in Place</a:t>
            </a:r>
          </a:p>
          <a:p>
            <a:r>
              <a:rPr lang="en-US" sz="1200" b="0" i="0" u="none" strike="noStrike" kern="1200">
                <a:solidFill>
                  <a:schemeClr val="tx1"/>
                </a:solidFill>
                <a:effectLst/>
                <a:latin typeface="+mn-lt"/>
                <a:ea typeface="+mn-ea"/>
                <a:cs typeface="+mn-cs"/>
              </a:rPr>
              <a:t>	Focusing on supporting independence, safety, dignity, and a good quality of life</a:t>
            </a:r>
            <a:r>
              <a:rPr lang="en-US"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Key objectives are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Identify community‑based services most needed in Northeast Tennessee and Share that information with low‑income and rural residents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Explore new technologies to improve service delivery and expand access to tools that support aging in place</a:t>
            </a:r>
          </a:p>
          <a:p>
            <a:pPr lvl="2"/>
            <a:endParaRPr lang="en-US"/>
          </a:p>
          <a:p>
            <a:endParaRPr lang="en-US"/>
          </a:p>
        </p:txBody>
      </p:sp>
      <p:sp>
        <p:nvSpPr>
          <p:cNvPr id="4" name="Slide Number Placeholder 3">
            <a:extLst>
              <a:ext uri="{FF2B5EF4-FFF2-40B4-BE49-F238E27FC236}">
                <a16:creationId xmlns:a16="http://schemas.microsoft.com/office/drawing/2014/main" id="{3A24BEFA-1B2A-BBB4-8D5A-994713D6CDEC}"/>
              </a:ext>
            </a:extLst>
          </p:cNvPr>
          <p:cNvSpPr>
            <a:spLocks noGrp="1"/>
          </p:cNvSpPr>
          <p:nvPr>
            <p:ph type="sldNum" sz="quarter" idx="10"/>
          </p:nvPr>
        </p:nvSpPr>
        <p:spPr/>
        <p:txBody>
          <a:bodyPr/>
          <a:lstStyle/>
          <a:p>
            <a:fld id="{82FF27A8-57CB-4D75-8991-91B37AC3E05A}" type="slidenum">
              <a:rPr lang="en-US" smtClean="0"/>
              <a:pPr/>
              <a:t>11</a:t>
            </a:fld>
            <a:endParaRPr lang="en-US"/>
          </a:p>
        </p:txBody>
      </p:sp>
    </p:spTree>
    <p:extLst>
      <p:ext uri="{BB962C8B-B14F-4D97-AF65-F5344CB8AC3E}">
        <p14:creationId xmlns:p14="http://schemas.microsoft.com/office/powerpoint/2010/main" val="95055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53CAA-4584-C717-F1AB-2B96CB2FB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E9534-6DCF-8AF9-4E54-35E4705D4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A416A-ADBA-216A-39CB-1E9755292DBA}"/>
              </a:ext>
            </a:extLst>
          </p:cNvPr>
          <p:cNvSpPr>
            <a:spLocks noGrp="1"/>
          </p:cNvSpPr>
          <p:nvPr>
            <p:ph type="body" idx="1"/>
          </p:nvPr>
        </p:nvSpPr>
        <p:spPr/>
        <p:txBody>
          <a:bodyPr>
            <a:normAutofit/>
          </a:bodyPr>
          <a:lstStyle/>
          <a:p>
            <a:r>
              <a:rPr lang="en-US"/>
              <a:t>Goal 2:  </a:t>
            </a:r>
            <a:r>
              <a:rPr lang="en-US" sz="1200" b="0" i="0" u="none" strike="noStrike" kern="1200">
                <a:solidFill>
                  <a:schemeClr val="tx1"/>
                </a:solidFill>
                <a:effectLst/>
                <a:latin typeface="+mn-lt"/>
                <a:ea typeface="+mn-ea"/>
                <a:cs typeface="+mn-cs"/>
              </a:rPr>
              <a:t>Funding, Advocacy, and Infrastructure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Key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Use funds wisely and pursue new funding, Strengthen services through strong partnerships, Stay flexible to meet complex needs, and Advocate for the people we serve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To Explore opportunities for direct donations and Identify partners to support or host fundraising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Strengthen relationships with current partners, build connections, and reduce silos expanding funding opportunities  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	</a:t>
            </a:r>
            <a:endParaRPr lang="en-US"/>
          </a:p>
        </p:txBody>
      </p:sp>
      <p:sp>
        <p:nvSpPr>
          <p:cNvPr id="4" name="Slide Number Placeholder 3">
            <a:extLst>
              <a:ext uri="{FF2B5EF4-FFF2-40B4-BE49-F238E27FC236}">
                <a16:creationId xmlns:a16="http://schemas.microsoft.com/office/drawing/2014/main" id="{8E4D85D8-711E-EB05-050D-9BD225E323F0}"/>
              </a:ext>
            </a:extLst>
          </p:cNvPr>
          <p:cNvSpPr>
            <a:spLocks noGrp="1"/>
          </p:cNvSpPr>
          <p:nvPr>
            <p:ph type="sldNum" sz="quarter" idx="10"/>
          </p:nvPr>
        </p:nvSpPr>
        <p:spPr/>
        <p:txBody>
          <a:bodyPr/>
          <a:lstStyle/>
          <a:p>
            <a:fld id="{82FF27A8-57CB-4D75-8991-91B37AC3E05A}" type="slidenum">
              <a:rPr lang="en-US" smtClean="0"/>
              <a:pPr/>
              <a:t>12</a:t>
            </a:fld>
            <a:endParaRPr lang="en-US"/>
          </a:p>
        </p:txBody>
      </p:sp>
    </p:spTree>
    <p:extLst>
      <p:ext uri="{BB962C8B-B14F-4D97-AF65-F5344CB8AC3E}">
        <p14:creationId xmlns:p14="http://schemas.microsoft.com/office/powerpoint/2010/main" val="3042543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BA2C5-C851-E364-A29E-63637BBD9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62DF6-4213-9E90-8B90-D61BEF9AA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CD2C3-2602-1A1F-2775-8ADA7A381FA9}"/>
              </a:ext>
            </a:extLst>
          </p:cNvPr>
          <p:cNvSpPr>
            <a:spLocks noGrp="1"/>
          </p:cNvSpPr>
          <p:nvPr>
            <p:ph type="body" idx="1"/>
          </p:nvPr>
        </p:nvSpPr>
        <p:spPr/>
        <p:txBody>
          <a:bodyPr>
            <a:normAutofit/>
          </a:bodyPr>
          <a:lstStyle/>
          <a:p>
            <a:r>
              <a:rPr lang="en-US"/>
              <a:t>Other key elements: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b="0" i="0" kern="1200">
                <a:solidFill>
                  <a:schemeClr val="tx1"/>
                </a:solidFill>
                <a:effectLst/>
                <a:latin typeface="+mn-lt"/>
                <a:ea typeface="+mn-ea"/>
                <a:cs typeface="+mn-cs"/>
              </a:rPr>
              <a:t>Strengthen workforce through training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Expand use of volunteers and interns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Enhance crisis and emergency planning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Incorporate public feedback into agency processes</a:t>
            </a:r>
          </a:p>
          <a:p>
            <a:endParaRPr lang="en-US"/>
          </a:p>
        </p:txBody>
      </p:sp>
      <p:sp>
        <p:nvSpPr>
          <p:cNvPr id="4" name="Slide Number Placeholder 3">
            <a:extLst>
              <a:ext uri="{FF2B5EF4-FFF2-40B4-BE49-F238E27FC236}">
                <a16:creationId xmlns:a16="http://schemas.microsoft.com/office/drawing/2014/main" id="{48BE23CC-8505-CE99-8F0D-E53ADBFA7FA7}"/>
              </a:ext>
            </a:extLst>
          </p:cNvPr>
          <p:cNvSpPr>
            <a:spLocks noGrp="1"/>
          </p:cNvSpPr>
          <p:nvPr>
            <p:ph type="sldNum" sz="quarter" idx="10"/>
          </p:nvPr>
        </p:nvSpPr>
        <p:spPr/>
        <p:txBody>
          <a:bodyPr/>
          <a:lstStyle/>
          <a:p>
            <a:fld id="{82FF27A8-57CB-4D75-8991-91B37AC3E05A}" type="slidenum">
              <a:rPr lang="en-US" smtClean="0"/>
              <a:pPr/>
              <a:t>13</a:t>
            </a:fld>
            <a:endParaRPr lang="en-US"/>
          </a:p>
        </p:txBody>
      </p:sp>
    </p:spTree>
    <p:extLst>
      <p:ext uri="{BB962C8B-B14F-4D97-AF65-F5344CB8AC3E}">
        <p14:creationId xmlns:p14="http://schemas.microsoft.com/office/powerpoint/2010/main" val="136503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73ABA-7A6D-E32D-3CB8-F3818075C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73324-9A40-96EC-BCE6-4CDBF8970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08160-5D93-4B47-7A1B-BC5BACF1662E}"/>
              </a:ext>
            </a:extLst>
          </p:cNvPr>
          <p:cNvSpPr>
            <a:spLocks noGrp="1"/>
          </p:cNvSpPr>
          <p:nvPr>
            <p:ph type="body" idx="1"/>
          </p:nvPr>
        </p:nvSpPr>
        <p:spPr/>
        <p:txBody>
          <a:bodyPr>
            <a:normAutofit/>
          </a:bodyPr>
          <a:lstStyle/>
          <a:p>
            <a:r>
              <a:rPr lang="en-US"/>
              <a:t>Goal 3:  Health, Healthcare, and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b="0" i="0" kern="1200">
                <a:solidFill>
                  <a:schemeClr val="tx1"/>
                </a:solidFill>
                <a:effectLst/>
                <a:latin typeface="+mn-lt"/>
                <a:ea typeface="+mn-ea"/>
                <a:cs typeface="+mn-cs"/>
              </a:rPr>
              <a:t>Help people stay healthy, supported, and independent through prevention, care access, and overall wellbeing.</a:t>
            </a:r>
          </a:p>
          <a:p>
            <a:r>
              <a:rPr lang="en-US"/>
              <a:t>Key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b="0" i="0" kern="1200">
                <a:solidFill>
                  <a:schemeClr val="tx1"/>
                </a:solidFill>
                <a:effectLst/>
                <a:latin typeface="+mn-lt"/>
                <a:ea typeface="+mn-ea"/>
                <a:cs typeface="+mn-cs"/>
              </a:rPr>
              <a:t>Promote healthy aging through good nutrition, management of chronic and mental health conditions, and encouraging personal safety and overall wellness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WE also want to Improve access to health resources AND</a:t>
            </a:r>
          </a:p>
          <a:p>
            <a:endParaRPr lang="en-US"/>
          </a:p>
        </p:txBody>
      </p:sp>
      <p:sp>
        <p:nvSpPr>
          <p:cNvPr id="4" name="Slide Number Placeholder 3">
            <a:extLst>
              <a:ext uri="{FF2B5EF4-FFF2-40B4-BE49-F238E27FC236}">
                <a16:creationId xmlns:a16="http://schemas.microsoft.com/office/drawing/2014/main" id="{80E70E82-3227-A277-3082-079AD45FDCD7}"/>
              </a:ext>
            </a:extLst>
          </p:cNvPr>
          <p:cNvSpPr>
            <a:spLocks noGrp="1"/>
          </p:cNvSpPr>
          <p:nvPr>
            <p:ph type="sldNum" sz="quarter" idx="10"/>
          </p:nvPr>
        </p:nvSpPr>
        <p:spPr/>
        <p:txBody>
          <a:bodyPr/>
          <a:lstStyle/>
          <a:p>
            <a:fld id="{82FF27A8-57CB-4D75-8991-91B37AC3E05A}" type="slidenum">
              <a:rPr lang="en-US" smtClean="0"/>
              <a:pPr/>
              <a:t>14</a:t>
            </a:fld>
            <a:endParaRPr lang="en-US"/>
          </a:p>
        </p:txBody>
      </p:sp>
    </p:spTree>
    <p:extLst>
      <p:ext uri="{BB962C8B-B14F-4D97-AF65-F5344CB8AC3E}">
        <p14:creationId xmlns:p14="http://schemas.microsoft.com/office/powerpoint/2010/main" val="2799060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2838-E8AF-EC6C-A37D-EC47AAAC3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B4D1D-66CD-A4AA-E2C2-4777BAF6BC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0176A-BAD4-E534-B09E-D5EF5FE45C7D}"/>
              </a:ext>
            </a:extLst>
          </p:cNvPr>
          <p:cNvSpPr>
            <a:spLocks noGrp="1"/>
          </p:cNvSpPr>
          <p:nvPr>
            <p:ph type="body" idx="1"/>
          </p:nvPr>
        </p:nvSpPr>
        <p:spPr/>
        <p:txBody>
          <a:bodyPr>
            <a:normAutofit/>
          </a:bodyPr>
          <a:lstStyle/>
          <a:p>
            <a:r>
              <a:rPr lang="en-US"/>
              <a:t>Objective 3:  Increase social connection</a:t>
            </a:r>
          </a:p>
        </p:txBody>
      </p:sp>
      <p:sp>
        <p:nvSpPr>
          <p:cNvPr id="4" name="Slide Number Placeholder 3">
            <a:extLst>
              <a:ext uri="{FF2B5EF4-FFF2-40B4-BE49-F238E27FC236}">
                <a16:creationId xmlns:a16="http://schemas.microsoft.com/office/drawing/2014/main" id="{FBAB06B2-A773-6114-3330-B09E62E1078D}"/>
              </a:ext>
            </a:extLst>
          </p:cNvPr>
          <p:cNvSpPr>
            <a:spLocks noGrp="1"/>
          </p:cNvSpPr>
          <p:nvPr>
            <p:ph type="sldNum" sz="quarter" idx="10"/>
          </p:nvPr>
        </p:nvSpPr>
        <p:spPr/>
        <p:txBody>
          <a:bodyPr/>
          <a:lstStyle/>
          <a:p>
            <a:fld id="{82FF27A8-57CB-4D75-8991-91B37AC3E05A}" type="slidenum">
              <a:rPr lang="en-US" smtClean="0"/>
              <a:pPr/>
              <a:t>15</a:t>
            </a:fld>
            <a:endParaRPr lang="en-US"/>
          </a:p>
        </p:txBody>
      </p:sp>
    </p:spTree>
    <p:extLst>
      <p:ext uri="{BB962C8B-B14F-4D97-AF65-F5344CB8AC3E}">
        <p14:creationId xmlns:p14="http://schemas.microsoft.com/office/powerpoint/2010/main" val="138588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25282-6EB4-5EC7-650B-C5D335E16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A4E83-426F-DC15-79E9-D515DFA37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9DC16-44EB-59B3-D468-9586EC1959E7}"/>
              </a:ext>
            </a:extLst>
          </p:cNvPr>
          <p:cNvSpPr>
            <a:spLocks noGrp="1"/>
          </p:cNvSpPr>
          <p:nvPr>
            <p:ph type="body" idx="1"/>
          </p:nvPr>
        </p:nvSpPr>
        <p:spPr/>
        <p:txBody>
          <a:bodyPr>
            <a:normAutofit/>
          </a:bodyPr>
          <a:lstStyle/>
          <a:p>
            <a:r>
              <a:rPr lang="en-US"/>
              <a:t>Goal 4:  Caregiver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200" b="0" i="0" kern="1200">
                <a:solidFill>
                  <a:schemeClr val="tx1"/>
                </a:solidFill>
                <a:effectLst/>
                <a:latin typeface="+mn-lt"/>
                <a:ea typeface="+mn-ea"/>
                <a:cs typeface="+mn-cs"/>
              </a:rPr>
              <a:t>Make it easier for caregivers to find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Key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Expand programs and services offered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Offer counseling and education opportunities to caregivers AND</a:t>
            </a:r>
          </a:p>
          <a:p>
            <a:endParaRPr lang="en-US"/>
          </a:p>
          <a:p>
            <a:r>
              <a:rPr lang="en-US"/>
              <a:t>	</a:t>
            </a:r>
          </a:p>
        </p:txBody>
      </p:sp>
      <p:sp>
        <p:nvSpPr>
          <p:cNvPr id="4" name="Slide Number Placeholder 3">
            <a:extLst>
              <a:ext uri="{FF2B5EF4-FFF2-40B4-BE49-F238E27FC236}">
                <a16:creationId xmlns:a16="http://schemas.microsoft.com/office/drawing/2014/main" id="{3ECC0A8A-9CD5-39A4-1731-BAC81064781A}"/>
              </a:ext>
            </a:extLst>
          </p:cNvPr>
          <p:cNvSpPr>
            <a:spLocks noGrp="1"/>
          </p:cNvSpPr>
          <p:nvPr>
            <p:ph type="sldNum" sz="quarter" idx="10"/>
          </p:nvPr>
        </p:nvSpPr>
        <p:spPr/>
        <p:txBody>
          <a:bodyPr/>
          <a:lstStyle/>
          <a:p>
            <a:fld id="{82FF27A8-57CB-4D75-8991-91B37AC3E05A}" type="slidenum">
              <a:rPr lang="en-US" smtClean="0"/>
              <a:pPr/>
              <a:t>16</a:t>
            </a:fld>
            <a:endParaRPr lang="en-US"/>
          </a:p>
        </p:txBody>
      </p:sp>
    </p:spTree>
    <p:extLst>
      <p:ext uri="{BB962C8B-B14F-4D97-AF65-F5344CB8AC3E}">
        <p14:creationId xmlns:p14="http://schemas.microsoft.com/office/powerpoint/2010/main" val="144545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8846-CC2E-49F5-8FD2-6BCF730E8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3B1A8-B017-77FE-11A8-A240C595A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1133A-D747-8BB5-4EFF-9D38E7E014FC}"/>
              </a:ext>
            </a:extLst>
          </p:cNvPr>
          <p:cNvSpPr>
            <a:spLocks noGrp="1"/>
          </p:cNvSpPr>
          <p:nvPr>
            <p:ph type="body" idx="1"/>
          </p:nvPr>
        </p:nvSpPr>
        <p:spPr/>
        <p:txBody>
          <a:bodyPr>
            <a:normAutofit/>
          </a:bodyPr>
          <a:lstStyle/>
          <a:p>
            <a:r>
              <a:rPr lang="en-US"/>
              <a:t>Offer training for both informal and formal caregivers</a:t>
            </a:r>
          </a:p>
          <a:p>
            <a:endParaRPr lang="en-US"/>
          </a:p>
          <a:p>
            <a:r>
              <a:rPr lang="en-US"/>
              <a:t>Now Alice Peterson, our Fiscal Manager, will talk more about the proposed budget.</a:t>
            </a:r>
          </a:p>
        </p:txBody>
      </p:sp>
      <p:sp>
        <p:nvSpPr>
          <p:cNvPr id="4" name="Slide Number Placeholder 3">
            <a:extLst>
              <a:ext uri="{FF2B5EF4-FFF2-40B4-BE49-F238E27FC236}">
                <a16:creationId xmlns:a16="http://schemas.microsoft.com/office/drawing/2014/main" id="{AFA67BE8-618A-BADA-8FEB-2AB2045537DD}"/>
              </a:ext>
            </a:extLst>
          </p:cNvPr>
          <p:cNvSpPr>
            <a:spLocks noGrp="1"/>
          </p:cNvSpPr>
          <p:nvPr>
            <p:ph type="sldNum" sz="quarter" idx="10"/>
          </p:nvPr>
        </p:nvSpPr>
        <p:spPr/>
        <p:txBody>
          <a:bodyPr/>
          <a:lstStyle/>
          <a:p>
            <a:fld id="{82FF27A8-57CB-4D75-8991-91B37AC3E05A}" type="slidenum">
              <a:rPr lang="en-US" smtClean="0"/>
              <a:pPr/>
              <a:t>17</a:t>
            </a:fld>
            <a:endParaRPr lang="en-US"/>
          </a:p>
        </p:txBody>
      </p:sp>
    </p:spTree>
    <p:extLst>
      <p:ext uri="{BB962C8B-B14F-4D97-AF65-F5344CB8AC3E}">
        <p14:creationId xmlns:p14="http://schemas.microsoft.com/office/powerpoint/2010/main" val="356550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05DE-0A43-7BEC-87FD-32643B02D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74949-40A7-04E5-1033-082201B23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DCB7A-7D97-6869-2430-5DABD0D45A5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EA0E4674-DB85-9563-9918-972FB6895F1C}"/>
              </a:ext>
            </a:extLst>
          </p:cNvPr>
          <p:cNvSpPr>
            <a:spLocks noGrp="1"/>
          </p:cNvSpPr>
          <p:nvPr>
            <p:ph type="sldNum" sz="quarter" idx="10"/>
          </p:nvPr>
        </p:nvSpPr>
        <p:spPr/>
        <p:txBody>
          <a:bodyPr/>
          <a:lstStyle/>
          <a:p>
            <a:fld id="{82FF27A8-57CB-4D75-8991-91B37AC3E05A}" type="slidenum">
              <a:rPr lang="en-US" smtClean="0"/>
              <a:pPr/>
              <a:t>18</a:t>
            </a:fld>
            <a:endParaRPr lang="en-US"/>
          </a:p>
        </p:txBody>
      </p:sp>
    </p:spTree>
    <p:extLst>
      <p:ext uri="{BB962C8B-B14F-4D97-AF65-F5344CB8AC3E}">
        <p14:creationId xmlns:p14="http://schemas.microsoft.com/office/powerpoint/2010/main" val="423423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CD9DC-8A56-D8DC-BF45-371784EB5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FC9E0A-C4FF-66B9-5B5E-BA8D55CD4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0C86E-9F4A-3675-61B4-17B14B2FE90F}"/>
              </a:ext>
            </a:extLst>
          </p:cNvPr>
          <p:cNvSpPr>
            <a:spLocks noGrp="1"/>
          </p:cNvSpPr>
          <p:nvPr>
            <p:ph type="body" idx="1"/>
          </p:nvPr>
        </p:nvSpPr>
        <p:spPr/>
        <p:txBody>
          <a:bodyPr>
            <a:normAutofit/>
          </a:bodyPr>
          <a:lstStyle/>
          <a:p>
            <a:r>
              <a:rPr lang="en-US"/>
              <a:t>I’d like to open the floor for public comments.</a:t>
            </a:r>
          </a:p>
          <a:p>
            <a:endParaRPr lang="en-US"/>
          </a:p>
          <a:p>
            <a:r>
              <a:rPr lang="en-US"/>
              <a:t>Thank you for your interest and participation today.</a:t>
            </a:r>
          </a:p>
        </p:txBody>
      </p:sp>
      <p:sp>
        <p:nvSpPr>
          <p:cNvPr id="4" name="Slide Number Placeholder 3">
            <a:extLst>
              <a:ext uri="{FF2B5EF4-FFF2-40B4-BE49-F238E27FC236}">
                <a16:creationId xmlns:a16="http://schemas.microsoft.com/office/drawing/2014/main" id="{42CDEC4F-5EF6-9C7A-2C62-C5986E88CF3D}"/>
              </a:ext>
            </a:extLst>
          </p:cNvPr>
          <p:cNvSpPr>
            <a:spLocks noGrp="1"/>
          </p:cNvSpPr>
          <p:nvPr>
            <p:ph type="sldNum" sz="quarter" idx="10"/>
          </p:nvPr>
        </p:nvSpPr>
        <p:spPr/>
        <p:txBody>
          <a:bodyPr/>
          <a:lstStyle/>
          <a:p>
            <a:fld id="{82FF27A8-57CB-4D75-8991-91B37AC3E05A}" type="slidenum">
              <a:rPr lang="en-US" smtClean="0"/>
              <a:pPr/>
              <a:t>19</a:t>
            </a:fld>
            <a:endParaRPr lang="en-US"/>
          </a:p>
        </p:txBody>
      </p:sp>
    </p:spTree>
    <p:extLst>
      <p:ext uri="{BB962C8B-B14F-4D97-AF65-F5344CB8AC3E}">
        <p14:creationId xmlns:p14="http://schemas.microsoft.com/office/powerpoint/2010/main" val="379053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At the First TN Area Agency on Aging and Disability, our mission is to assist older adults and adults with physical disabilities with information and services that promote quality of life and independence.  We serve the upper 8 counties of East TN and act as as the central hub for addressing aging issues across our region. </a:t>
            </a:r>
            <a:endParaRPr lang="en-US" sz="1400"/>
          </a:p>
        </p:txBody>
      </p:sp>
      <p:sp>
        <p:nvSpPr>
          <p:cNvPr id="4" name="Slide Number Placeholder 3"/>
          <p:cNvSpPr>
            <a:spLocks noGrp="1"/>
          </p:cNvSpPr>
          <p:nvPr>
            <p:ph type="sldNum" sz="quarter" idx="10"/>
          </p:nvPr>
        </p:nvSpPr>
        <p:spPr/>
        <p:txBody>
          <a:bodyPr/>
          <a:lstStyle/>
          <a:p>
            <a:fld id="{82FF27A8-57CB-4D75-8991-91B37AC3E05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sz="1200" b="0" i="0" kern="1200">
                <a:solidFill>
                  <a:schemeClr val="tx1"/>
                </a:solidFill>
                <a:effectLst/>
                <a:latin typeface="+mn-lt"/>
                <a:ea typeface="+mn-ea"/>
                <a:cs typeface="+mn-cs"/>
              </a:rPr>
              <a:t>The Older Americans Act of 1965 created the national aging network and provides the primary federal support for services that help adults 60 and older live independently. It established federal and state agencies on aging, including Tennessee’s State Unit on Aging (Department of Disability and Aging Services), and directs funding to local communities. Over the years, it has expanded to include caregiver support, elder justice, dementia programs, and home‑ and community‑based services.</a:t>
            </a:r>
          </a:p>
        </p:txBody>
      </p:sp>
      <p:sp>
        <p:nvSpPr>
          <p:cNvPr id="4" name="Slide Number Placeholder 3"/>
          <p:cNvSpPr>
            <a:spLocks noGrp="1"/>
          </p:cNvSpPr>
          <p:nvPr>
            <p:ph type="sldNum" sz="quarter" idx="10"/>
          </p:nvPr>
        </p:nvSpPr>
        <p:spPr/>
        <p:txBody>
          <a:bodyPr/>
          <a:lstStyle/>
          <a:p>
            <a:fld id="{82FF27A8-57CB-4D75-8991-91B37AC3E05A}" type="slidenum">
              <a:rPr lang="en-US" smtClean="0"/>
              <a:pPr/>
              <a:t>3</a:t>
            </a:fld>
            <a:endParaRPr lang="en-US"/>
          </a:p>
        </p:txBody>
      </p:sp>
    </p:spTree>
    <p:extLst>
      <p:ext uri="{BB962C8B-B14F-4D97-AF65-F5344CB8AC3E}">
        <p14:creationId xmlns:p14="http://schemas.microsoft.com/office/powerpoint/2010/main" val="104813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FDCE3-573A-AFFC-821F-682C04527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ACFAA-177E-EFE6-1040-68C0DF2BE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6A77A-7DD1-9A21-0C9E-15FAE85D7FAB}"/>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Area Agencies on Aging are nonprofit or public agencies designated by each state to address the needs of older adults at the regional and local levels. First Tennessee Area Agency on Aging and Disability is one of nine in Tennessee and part of a nationwide network of 618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Guided by the Older Americans Act, we coordinate services, advocate for older adults, and support community systems that help seniors and caregivers live independently. We also administer federal and state Home and Community‑Based Services for older adults, caregivers, and individuals with physical disabilities.</a:t>
            </a:r>
          </a:p>
          <a:p>
            <a:endParaRPr lang="en-US"/>
          </a:p>
        </p:txBody>
      </p:sp>
      <p:sp>
        <p:nvSpPr>
          <p:cNvPr id="4" name="Slide Number Placeholder 3">
            <a:extLst>
              <a:ext uri="{FF2B5EF4-FFF2-40B4-BE49-F238E27FC236}">
                <a16:creationId xmlns:a16="http://schemas.microsoft.com/office/drawing/2014/main" id="{7B31588F-4363-D6C5-D27E-4C068E1D1FD2}"/>
              </a:ext>
            </a:extLst>
          </p:cNvPr>
          <p:cNvSpPr>
            <a:spLocks noGrp="1"/>
          </p:cNvSpPr>
          <p:nvPr>
            <p:ph type="sldNum" sz="quarter" idx="10"/>
          </p:nvPr>
        </p:nvSpPr>
        <p:spPr/>
        <p:txBody>
          <a:bodyPr/>
          <a:lstStyle/>
          <a:p>
            <a:fld id="{82FF27A8-57CB-4D75-8991-91B37AC3E05A}" type="slidenum">
              <a:rPr lang="en-US" smtClean="0"/>
              <a:pPr/>
              <a:t>4</a:t>
            </a:fld>
            <a:endParaRPr lang="en-US"/>
          </a:p>
        </p:txBody>
      </p:sp>
    </p:spTree>
    <p:extLst>
      <p:ext uri="{BB962C8B-B14F-4D97-AF65-F5344CB8AC3E}">
        <p14:creationId xmlns:p14="http://schemas.microsoft.com/office/powerpoint/2010/main" val="142985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BBC8-8E7A-22AE-CC1D-ABD7F6B06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6CF68-C2D4-4349-0054-ECCD91FDB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AD5D5-5DF4-3476-2CCB-AA0DB146791E}"/>
              </a:ext>
            </a:extLst>
          </p:cNvPr>
          <p:cNvSpPr>
            <a:spLocks noGrp="1"/>
          </p:cNvSpPr>
          <p:nvPr>
            <p:ph type="body" idx="1"/>
          </p:nvPr>
        </p:nvSpPr>
        <p:spPr/>
        <p:txBody>
          <a:bodyPr>
            <a:normAutofit/>
          </a:bodyPr>
          <a:lstStyle/>
          <a:p>
            <a:pPr fontAlgn="t"/>
            <a:r>
              <a:rPr lang="en-US" sz="1200" b="1" i="0" kern="1200">
                <a:solidFill>
                  <a:schemeClr val="tx1"/>
                </a:solidFill>
                <a:effectLst/>
                <a:latin typeface="+mn-lt"/>
                <a:ea typeface="+mn-ea"/>
                <a:cs typeface="+mn-cs"/>
              </a:rPr>
              <a:t>So what is an Area Plan?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Older Americans Act requires each region to develop a four‑year Area Plan. </a:t>
            </a:r>
          </a:p>
          <a:p>
            <a:pPr fontAlgn="t"/>
            <a:endParaRPr lang="en-US" sz="1200" b="0"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Our Current Plan</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was adopted in March 2023, and outlines priorities and funding for July 2023–June 2026.  </a:t>
            </a:r>
          </a:p>
          <a:p>
            <a:pPr fontAlgn="t"/>
            <a:endParaRPr lang="en-US" sz="1200" b="1" i="0" kern="1200">
              <a:solidFill>
                <a:schemeClr val="tx1"/>
              </a:solidFill>
              <a:effectLst/>
              <a:latin typeface="+mn-lt"/>
              <a:ea typeface="+mn-ea"/>
              <a:cs typeface="+mn-cs"/>
            </a:endParaRPr>
          </a:p>
          <a:p>
            <a:pPr fontAlgn="t"/>
            <a:r>
              <a:rPr lang="en-US" sz="1200" b="1" i="0" kern="1200">
                <a:solidFill>
                  <a:schemeClr val="tx1"/>
                </a:solidFill>
                <a:effectLst/>
                <a:latin typeface="+mn-lt"/>
                <a:ea typeface="+mn-ea"/>
                <a:cs typeface="+mn-cs"/>
              </a:rPr>
              <a:t>Purpose of Today’s Public Hearing</a:t>
            </a:r>
            <a:endParaRPr lang="en-US" sz="1200" b="0" i="0" kern="1200">
              <a:solidFill>
                <a:schemeClr val="tx1"/>
              </a:solidFill>
              <a:effectLst/>
              <a:latin typeface="+mn-lt"/>
              <a:ea typeface="+mn-ea"/>
              <a:cs typeface="+mn-cs"/>
            </a:endParaRPr>
          </a:p>
          <a:p>
            <a:pPr fontAlgn="t"/>
            <a:r>
              <a:rPr lang="en-US" sz="1200" b="0" i="0" kern="1200">
                <a:solidFill>
                  <a:schemeClr val="tx1"/>
                </a:solidFill>
                <a:effectLst/>
                <a:latin typeface="+mn-lt"/>
                <a:ea typeface="+mn-ea"/>
                <a:cs typeface="+mn-cs"/>
              </a:rPr>
              <a:t>Gather community input to help shape the upcoming FTAAAD Area Plan</a:t>
            </a:r>
          </a:p>
          <a:p>
            <a:pPr fontAlgn="t"/>
            <a:r>
              <a:rPr lang="en-US" sz="1200" b="0" i="0" kern="1200">
                <a:solidFill>
                  <a:schemeClr val="tx1"/>
                </a:solidFill>
                <a:effectLst/>
                <a:latin typeface="+mn-lt"/>
                <a:ea typeface="+mn-ea"/>
                <a:cs typeface="+mn-cs"/>
              </a:rPr>
              <a:t>Ensure local needs, priorities, and concerns are reflected in the 2026–2029 plan</a:t>
            </a:r>
          </a:p>
          <a:p>
            <a:pPr fontAlgn="t"/>
            <a:r>
              <a:rPr lang="en-US" sz="1200" b="0" i="0" kern="1200">
                <a:solidFill>
                  <a:schemeClr val="tx1"/>
                </a:solidFill>
                <a:effectLst/>
                <a:latin typeface="+mn-lt"/>
                <a:ea typeface="+mn-ea"/>
                <a:cs typeface="+mn-cs"/>
              </a:rPr>
              <a:t>Provide transparency about goals, programs, and funding decisions</a:t>
            </a:r>
          </a:p>
          <a:p>
            <a:endParaRPr lang="en-US"/>
          </a:p>
        </p:txBody>
      </p:sp>
      <p:sp>
        <p:nvSpPr>
          <p:cNvPr id="4" name="Slide Number Placeholder 3">
            <a:extLst>
              <a:ext uri="{FF2B5EF4-FFF2-40B4-BE49-F238E27FC236}">
                <a16:creationId xmlns:a16="http://schemas.microsoft.com/office/drawing/2014/main" id="{2F95BFEA-5C96-FDAD-AF8F-E90794E766B9}"/>
              </a:ext>
            </a:extLst>
          </p:cNvPr>
          <p:cNvSpPr>
            <a:spLocks noGrp="1"/>
          </p:cNvSpPr>
          <p:nvPr>
            <p:ph type="sldNum" sz="quarter" idx="10"/>
          </p:nvPr>
        </p:nvSpPr>
        <p:spPr/>
        <p:txBody>
          <a:bodyPr/>
          <a:lstStyle/>
          <a:p>
            <a:fld id="{82FF27A8-57CB-4D75-8991-91B37AC3E05A}" type="slidenum">
              <a:rPr lang="en-US" smtClean="0"/>
              <a:pPr/>
              <a:t>5</a:t>
            </a:fld>
            <a:endParaRPr lang="en-US"/>
          </a:p>
        </p:txBody>
      </p:sp>
    </p:spTree>
    <p:extLst>
      <p:ext uri="{BB962C8B-B14F-4D97-AF65-F5344CB8AC3E}">
        <p14:creationId xmlns:p14="http://schemas.microsoft.com/office/powerpoint/2010/main" val="416760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94DA3-9F07-E90A-9735-AA985FF25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5B1C7-F933-1A40-8734-A50307C58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F4695D-5424-9955-47DF-F3DA087D24B1}"/>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FTAAAD prepares this plan to align with statewide goals and guide how Department of Disability and Aging funded programs and services are delivered.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established our objectives based on research and feedback from multiple sources.</a:t>
            </a:r>
          </a:p>
          <a:p>
            <a:endParaRPr lang="en-US"/>
          </a:p>
        </p:txBody>
      </p:sp>
      <p:sp>
        <p:nvSpPr>
          <p:cNvPr id="4" name="Slide Number Placeholder 3">
            <a:extLst>
              <a:ext uri="{FF2B5EF4-FFF2-40B4-BE49-F238E27FC236}">
                <a16:creationId xmlns:a16="http://schemas.microsoft.com/office/drawing/2014/main" id="{3007601B-BCF1-937E-4BFD-D0E7CC63ED41}"/>
              </a:ext>
            </a:extLst>
          </p:cNvPr>
          <p:cNvSpPr>
            <a:spLocks noGrp="1"/>
          </p:cNvSpPr>
          <p:nvPr>
            <p:ph type="sldNum" sz="quarter" idx="10"/>
          </p:nvPr>
        </p:nvSpPr>
        <p:spPr/>
        <p:txBody>
          <a:bodyPr/>
          <a:lstStyle/>
          <a:p>
            <a:fld id="{82FF27A8-57CB-4D75-8991-91B37AC3E05A}" type="slidenum">
              <a:rPr lang="en-US" smtClean="0"/>
              <a:pPr/>
              <a:t>6</a:t>
            </a:fld>
            <a:endParaRPr lang="en-US"/>
          </a:p>
        </p:txBody>
      </p:sp>
    </p:spTree>
    <p:extLst>
      <p:ext uri="{BB962C8B-B14F-4D97-AF65-F5344CB8AC3E}">
        <p14:creationId xmlns:p14="http://schemas.microsoft.com/office/powerpoint/2010/main" val="134575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D69C-EC6C-5215-9C71-CED497CDB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D1741-8E23-ABD8-8A22-7A6CD21BB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33D9A-8284-ED6A-5672-0E4BABFDFCF1}"/>
              </a:ext>
            </a:extLst>
          </p:cNvPr>
          <p:cNvSpPr>
            <a:spLocks noGrp="1"/>
          </p:cNvSpPr>
          <p:nvPr>
            <p:ph type="body" idx="1"/>
          </p:nvPr>
        </p:nvSpPr>
        <p:spPr/>
        <p:txBody>
          <a:bodyPr>
            <a:normAutofit/>
          </a:bodyPr>
          <a:lstStyle/>
          <a:p>
            <a:r>
              <a:rPr lang="en-US"/>
              <a:t>Three waivers are being requested for Direct Service Delivery.  They include:</a:t>
            </a:r>
          </a:p>
          <a:p>
            <a:r>
              <a:rPr lang="en-US"/>
              <a:t>	Ombudsman Services</a:t>
            </a:r>
          </a:p>
          <a:p>
            <a:r>
              <a:rPr lang="en-US"/>
              <a:t>	Case Management</a:t>
            </a:r>
          </a:p>
          <a:p>
            <a:r>
              <a:rPr lang="en-US"/>
              <a:t>	National Family Caregiver Support Program </a:t>
            </a:r>
          </a:p>
        </p:txBody>
      </p:sp>
      <p:sp>
        <p:nvSpPr>
          <p:cNvPr id="4" name="Slide Number Placeholder 3">
            <a:extLst>
              <a:ext uri="{FF2B5EF4-FFF2-40B4-BE49-F238E27FC236}">
                <a16:creationId xmlns:a16="http://schemas.microsoft.com/office/drawing/2014/main" id="{8016DA90-16F5-06B8-0BB7-C62C093B213B}"/>
              </a:ext>
            </a:extLst>
          </p:cNvPr>
          <p:cNvSpPr>
            <a:spLocks noGrp="1"/>
          </p:cNvSpPr>
          <p:nvPr>
            <p:ph type="sldNum" sz="quarter" idx="10"/>
          </p:nvPr>
        </p:nvSpPr>
        <p:spPr/>
        <p:txBody>
          <a:bodyPr/>
          <a:lstStyle/>
          <a:p>
            <a:fld id="{82FF27A8-57CB-4D75-8991-91B37AC3E05A}" type="slidenum">
              <a:rPr lang="en-US" smtClean="0"/>
              <a:pPr/>
              <a:t>7</a:t>
            </a:fld>
            <a:endParaRPr lang="en-US"/>
          </a:p>
        </p:txBody>
      </p:sp>
    </p:spTree>
    <p:extLst>
      <p:ext uri="{BB962C8B-B14F-4D97-AF65-F5344CB8AC3E}">
        <p14:creationId xmlns:p14="http://schemas.microsoft.com/office/powerpoint/2010/main" val="182371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C828-97E6-FC7E-669A-BC52A3157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C6F70-B54E-005C-25AB-AFBD206BF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5EA94E-36EB-7BC0-6C39-F750B6223667}"/>
              </a:ext>
            </a:extLst>
          </p:cNvPr>
          <p:cNvSpPr>
            <a:spLocks noGrp="1"/>
          </p:cNvSpPr>
          <p:nvPr>
            <p:ph type="body" idx="1"/>
          </p:nvPr>
        </p:nvSpPr>
        <p:spPr/>
        <p:txBody>
          <a:bodyPr>
            <a:normAutofit/>
          </a:bodyPr>
          <a:lstStyle/>
          <a:p>
            <a:pPr rtl="0" fontAlgn="base"/>
            <a:r>
              <a:rPr lang="en-US"/>
              <a:t>For program development and coordination, our goal is to Strengthen Programs and Partnerships by </a:t>
            </a:r>
          </a:p>
          <a:p>
            <a:pPr rtl="0" fontAlgn="base"/>
            <a:r>
              <a:rPr lang="en-US" sz="1200" b="0" i="0" u="none" strike="noStrike" kern="1200">
                <a:solidFill>
                  <a:schemeClr val="tx1"/>
                </a:solidFill>
                <a:effectLst/>
                <a:latin typeface="+mn-lt"/>
                <a:ea typeface="+mn-ea"/>
                <a:cs typeface="+mn-cs"/>
              </a:rPr>
              <a:t>Enhancing Training and Professional Development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Strengthening Senior Centers as a Focal Point in the Community</a:t>
            </a:r>
            <a:r>
              <a:rPr lang="en-US" sz="1200" b="0" i="0" kern="1200">
                <a:solidFill>
                  <a:schemeClr val="tx1"/>
                </a:solidFill>
                <a:effectLst/>
                <a:latin typeface="+mn-lt"/>
                <a:ea typeface="+mn-ea"/>
                <a:cs typeface="+mn-cs"/>
              </a:rPr>
              <a:t>​ </a:t>
            </a:r>
          </a:p>
          <a:p>
            <a:endParaRPr lang="en-US"/>
          </a:p>
        </p:txBody>
      </p:sp>
      <p:sp>
        <p:nvSpPr>
          <p:cNvPr id="4" name="Slide Number Placeholder 3">
            <a:extLst>
              <a:ext uri="{FF2B5EF4-FFF2-40B4-BE49-F238E27FC236}">
                <a16:creationId xmlns:a16="http://schemas.microsoft.com/office/drawing/2014/main" id="{803126D5-CBD8-3F5C-49CE-EFCD34403389}"/>
              </a:ext>
            </a:extLst>
          </p:cNvPr>
          <p:cNvSpPr>
            <a:spLocks noGrp="1"/>
          </p:cNvSpPr>
          <p:nvPr>
            <p:ph type="sldNum" sz="quarter" idx="10"/>
          </p:nvPr>
        </p:nvSpPr>
        <p:spPr/>
        <p:txBody>
          <a:bodyPr/>
          <a:lstStyle/>
          <a:p>
            <a:fld id="{82FF27A8-57CB-4D75-8991-91B37AC3E05A}" type="slidenum">
              <a:rPr lang="en-US" smtClean="0"/>
              <a:pPr/>
              <a:t>8</a:t>
            </a:fld>
            <a:endParaRPr lang="en-US"/>
          </a:p>
        </p:txBody>
      </p:sp>
    </p:spTree>
    <p:extLst>
      <p:ext uri="{BB962C8B-B14F-4D97-AF65-F5344CB8AC3E}">
        <p14:creationId xmlns:p14="http://schemas.microsoft.com/office/powerpoint/2010/main" val="168642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ABE2-D9A6-01BA-3279-32ECA3949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3116D7-A357-ADCA-57AF-0ACEF679F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5D566-3F4D-5608-3398-14D8D20CDA16}"/>
              </a:ext>
            </a:extLst>
          </p:cNvPr>
          <p:cNvSpPr>
            <a:spLocks noGrp="1"/>
          </p:cNvSpPr>
          <p:nvPr>
            <p:ph type="body" idx="1"/>
          </p:nvPr>
        </p:nvSpPr>
        <p:spPr/>
        <p:txBody>
          <a:bodyPr>
            <a:normAutofit/>
          </a:bodyPr>
          <a:lstStyle/>
          <a:p>
            <a:pPr rtl="0" fontAlgn="base"/>
            <a:r>
              <a:rPr lang="en-US" sz="1200" b="0" i="0" u="none" strike="noStrike" kern="1200">
                <a:solidFill>
                  <a:schemeClr val="tx1"/>
                </a:solidFill>
                <a:effectLst/>
                <a:latin typeface="+mn-lt"/>
                <a:ea typeface="+mn-ea"/>
                <a:cs typeface="+mn-cs"/>
              </a:rPr>
              <a:t>Improving Communication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Increasing Public Awareness of Services </a:t>
            </a:r>
            <a:r>
              <a:rPr lang="en-US" sz="1200" b="0" i="0" kern="1200">
                <a:solidFill>
                  <a:schemeClr val="tx1"/>
                </a:solidFill>
                <a:effectLst/>
                <a:latin typeface="+mn-lt"/>
                <a:ea typeface="+mn-ea"/>
                <a:cs typeface="+mn-cs"/>
              </a:rPr>
              <a:t>​AND</a:t>
            </a:r>
          </a:p>
          <a:p>
            <a:endParaRPr lang="en-US"/>
          </a:p>
        </p:txBody>
      </p:sp>
      <p:sp>
        <p:nvSpPr>
          <p:cNvPr id="4" name="Slide Number Placeholder 3">
            <a:extLst>
              <a:ext uri="{FF2B5EF4-FFF2-40B4-BE49-F238E27FC236}">
                <a16:creationId xmlns:a16="http://schemas.microsoft.com/office/drawing/2014/main" id="{B738F242-28D5-FDFE-9275-B79F7E477A66}"/>
              </a:ext>
            </a:extLst>
          </p:cNvPr>
          <p:cNvSpPr>
            <a:spLocks noGrp="1"/>
          </p:cNvSpPr>
          <p:nvPr>
            <p:ph type="sldNum" sz="quarter" idx="10"/>
          </p:nvPr>
        </p:nvSpPr>
        <p:spPr/>
        <p:txBody>
          <a:bodyPr/>
          <a:lstStyle/>
          <a:p>
            <a:fld id="{82FF27A8-57CB-4D75-8991-91B37AC3E05A}" type="slidenum">
              <a:rPr lang="en-US" smtClean="0"/>
              <a:pPr/>
              <a:t>9</a:t>
            </a:fld>
            <a:endParaRPr lang="en-US"/>
          </a:p>
        </p:txBody>
      </p:sp>
    </p:spTree>
    <p:extLst>
      <p:ext uri="{BB962C8B-B14F-4D97-AF65-F5344CB8AC3E}">
        <p14:creationId xmlns:p14="http://schemas.microsoft.com/office/powerpoint/2010/main" val="215868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0"/>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917" y="1447800"/>
            <a:ext cx="7006166" cy="22860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374649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7E9676D7-FB67-48CF-A9B8-CC78AEDF763E}" type="datetimeFigureOut">
              <a:rPr lang="en-US" smtClean="0"/>
              <a:pPr/>
              <a:t>3/18/2026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2B5A5C9-DF18-407C-9168-EAB7742CB8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43747" y="381000"/>
            <a:ext cx="3923453"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139372"/>
            <a:ext cx="2241973"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 id="2147483681"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www.ftaaad.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facebook.com/FTAAA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3DEDD-90AF-A1E4-9529-E19328DD447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2E52EDB-60A1-FD74-460D-71E1B757E4CB}"/>
              </a:ext>
            </a:extLst>
          </p:cNvPr>
          <p:cNvSpPr/>
          <p:nvPr/>
        </p:nvSpPr>
        <p:spPr>
          <a:xfrm>
            <a:off x="0" y="6044567"/>
            <a:ext cx="9144000" cy="7372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5E63"/>
              </a:solidFill>
            </a:endParaRPr>
          </a:p>
        </p:txBody>
      </p:sp>
      <p:sp>
        <p:nvSpPr>
          <p:cNvPr id="2" name="Title 1">
            <a:extLst>
              <a:ext uri="{FF2B5EF4-FFF2-40B4-BE49-F238E27FC236}">
                <a16:creationId xmlns:a16="http://schemas.microsoft.com/office/drawing/2014/main" id="{243632C2-F164-B8E0-EAB9-2DA51E6FD739}"/>
              </a:ext>
            </a:extLst>
          </p:cNvPr>
          <p:cNvSpPr>
            <a:spLocks noGrp="1"/>
          </p:cNvSpPr>
          <p:nvPr>
            <p:ph type="ctrTitle"/>
          </p:nvPr>
        </p:nvSpPr>
        <p:spPr>
          <a:xfrm>
            <a:off x="228600" y="381000"/>
            <a:ext cx="8458200" cy="1222375"/>
          </a:xfrm>
        </p:spPr>
        <p:txBody>
          <a:bodyPr>
            <a:normAutofit fontScale="90000"/>
          </a:bodyPr>
          <a:lstStyle/>
          <a:p>
            <a:pPr algn="ctr"/>
            <a:r>
              <a:rPr lang="en-US" b="1"/>
              <a:t>First Tennessee Area Agency </a:t>
            </a:r>
            <a:br>
              <a:rPr lang="en-US" b="1"/>
            </a:br>
            <a:r>
              <a:rPr lang="en-US" b="1"/>
              <a:t>on Aging and Disability</a:t>
            </a:r>
          </a:p>
        </p:txBody>
      </p:sp>
      <p:sp>
        <p:nvSpPr>
          <p:cNvPr id="3" name="Subtitle 2">
            <a:extLst>
              <a:ext uri="{FF2B5EF4-FFF2-40B4-BE49-F238E27FC236}">
                <a16:creationId xmlns:a16="http://schemas.microsoft.com/office/drawing/2014/main" id="{065A6302-6ACF-FC05-4DF1-105536846E98}"/>
              </a:ext>
            </a:extLst>
          </p:cNvPr>
          <p:cNvSpPr>
            <a:spLocks noGrp="1"/>
          </p:cNvSpPr>
          <p:nvPr>
            <p:ph type="subTitle" idx="1"/>
          </p:nvPr>
        </p:nvSpPr>
        <p:spPr>
          <a:xfrm>
            <a:off x="381000" y="2362200"/>
            <a:ext cx="8458200" cy="2667000"/>
          </a:xfrm>
        </p:spPr>
        <p:txBody>
          <a:bodyPr>
            <a:normAutofit/>
          </a:bodyPr>
          <a:lstStyle/>
          <a:p>
            <a:pPr algn="ctr"/>
            <a:r>
              <a:rPr lang="en-US" sz="7200">
                <a:solidFill>
                  <a:srgbClr val="CF5E63"/>
                </a:solidFill>
              </a:rPr>
              <a:t>PUBLIC HEARING</a:t>
            </a:r>
          </a:p>
          <a:p>
            <a:pPr algn="ctr"/>
            <a:r>
              <a:rPr lang="en-US" sz="4800"/>
              <a:t>FOUR-YEAR AREA PLAN</a:t>
            </a:r>
          </a:p>
          <a:p>
            <a:pPr algn="ctr"/>
            <a:r>
              <a:rPr lang="en-US"/>
              <a:t>(July 1, 2026–June 30, 2029)</a:t>
            </a:r>
          </a:p>
        </p:txBody>
      </p:sp>
      <p:pic>
        <p:nvPicPr>
          <p:cNvPr id="4" name="Picture 3" descr="A black and white logo&#10;&#10;Description automatically generated">
            <a:extLst>
              <a:ext uri="{FF2B5EF4-FFF2-40B4-BE49-F238E27FC236}">
                <a16:creationId xmlns:a16="http://schemas.microsoft.com/office/drawing/2014/main" id="{D84933DE-E240-B703-26C7-A80B84D072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9680" y="6080663"/>
            <a:ext cx="1429520" cy="633924"/>
          </a:xfrm>
          <a:prstGeom prst="rect">
            <a:avLst/>
          </a:prstGeom>
        </p:spPr>
      </p:pic>
    </p:spTree>
    <p:extLst>
      <p:ext uri="{BB962C8B-B14F-4D97-AF65-F5344CB8AC3E}">
        <p14:creationId xmlns:p14="http://schemas.microsoft.com/office/powerpoint/2010/main" val="265670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D8CD5-3FBC-4578-CA96-7785EAD94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CCF7-EF70-F7BE-A830-E64D03C2D199}"/>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EF6EA2D9-D86D-C0B4-6734-060EEA96E410}"/>
              </a:ext>
            </a:extLst>
          </p:cNvPr>
          <p:cNvSpPr>
            <a:spLocks noGrp="1"/>
          </p:cNvSpPr>
          <p:nvPr>
            <p:ph idx="1"/>
          </p:nvPr>
        </p:nvSpPr>
        <p:spPr>
          <a:xfrm>
            <a:off x="326988" y="1143000"/>
            <a:ext cx="8664612" cy="5562600"/>
          </a:xfrm>
        </p:spPr>
        <p:txBody>
          <a:bodyPr>
            <a:normAutofit/>
          </a:bodyPr>
          <a:lstStyle/>
          <a:p>
            <a:pPr marL="0" indent="0">
              <a:buClrTx/>
              <a:buNone/>
            </a:pPr>
            <a:r>
              <a:rPr lang="en-US" sz="2000" b="1"/>
              <a:t>PROGRAM DEVELOPMENT AND COORDINATION</a:t>
            </a:r>
            <a:r>
              <a:rPr lang="en-US" sz="2000" b="1">
                <a:latin typeface="+mj-lt"/>
              </a:rPr>
              <a:t>, continued</a:t>
            </a:r>
          </a:p>
          <a:p>
            <a:pPr marL="0" indent="0">
              <a:buNone/>
            </a:pPr>
            <a:r>
              <a:rPr lang="en-US" sz="2000" b="1" u="sng">
                <a:latin typeface="+mj-lt"/>
              </a:rPr>
              <a:t>Goal: </a:t>
            </a:r>
            <a:r>
              <a:rPr lang="en-US" sz="2000">
                <a:latin typeface="+mj-lt"/>
              </a:rPr>
              <a:t>To strengthen and expand programs and partnerships that improve the quality of life, independence, and well-being of older adults in Northeast Tennessee through effective program development and coordination.</a:t>
            </a:r>
          </a:p>
          <a:p>
            <a:pPr marL="0" indent="0">
              <a:buNone/>
            </a:pPr>
            <a:endParaRPr lang="en-US" sz="1600">
              <a:latin typeface="+mj-lt"/>
            </a:endParaRPr>
          </a:p>
          <a:p>
            <a:pPr>
              <a:buClrTx/>
            </a:pPr>
            <a:r>
              <a:rPr lang="en-US" sz="2000" u="sng">
                <a:latin typeface="+mj-lt"/>
              </a:rPr>
              <a:t>Objective Five</a:t>
            </a:r>
            <a:r>
              <a:rPr lang="en-US" sz="2000">
                <a:latin typeface="+mj-lt"/>
              </a:rPr>
              <a:t>—</a:t>
            </a:r>
            <a:r>
              <a:rPr lang="en-US" sz="2000">
                <a:solidFill>
                  <a:srgbClr val="CF5E63"/>
                </a:solidFill>
                <a:latin typeface="+mj-lt"/>
              </a:rPr>
              <a:t>Expand Funding Opportunities</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marL="0" indent="0">
              <a:buClrTx/>
              <a:buNone/>
            </a:pPr>
            <a:endParaRPr lang="en-US" sz="1600">
              <a:latin typeface="+mj-lt"/>
            </a:endParaRP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8F11F648-48F2-4BCD-DAFD-1316EC41FF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B94BE340-397C-9F8D-D4EA-A4364BBA01C7}"/>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C9C88E-AC01-EC42-5CC8-FB7A8515E75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55576" y="3677155"/>
            <a:ext cx="1962150" cy="2616200"/>
          </a:xfrm>
          <a:prstGeom prst="rect">
            <a:avLst/>
          </a:prstGeom>
        </p:spPr>
      </p:pic>
      <p:pic>
        <p:nvPicPr>
          <p:cNvPr id="10" name="Picture 9">
            <a:extLst>
              <a:ext uri="{FF2B5EF4-FFF2-40B4-BE49-F238E27FC236}">
                <a16:creationId xmlns:a16="http://schemas.microsoft.com/office/drawing/2014/main" id="{31BA1795-8B8D-4B77-36B6-40D5347C9EF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0800000" flipH="1">
            <a:off x="2660615" y="3667630"/>
            <a:ext cx="3531944" cy="2648958"/>
          </a:xfrm>
          <a:prstGeom prst="rect">
            <a:avLst/>
          </a:prstGeom>
        </p:spPr>
      </p:pic>
      <p:pic>
        <p:nvPicPr>
          <p:cNvPr id="17" name="Picture 16">
            <a:extLst>
              <a:ext uri="{FF2B5EF4-FFF2-40B4-BE49-F238E27FC236}">
                <a16:creationId xmlns:a16="http://schemas.microsoft.com/office/drawing/2014/main" id="{3D6D94C2-4A19-7FEA-3BB5-9C5EDD6F4FA1}"/>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rot="10800000">
            <a:off x="6391929" y="3677155"/>
            <a:ext cx="2362201" cy="2648959"/>
          </a:xfrm>
          <a:prstGeom prst="rect">
            <a:avLst/>
          </a:prstGeom>
        </p:spPr>
      </p:pic>
    </p:spTree>
    <p:extLst>
      <p:ext uri="{BB962C8B-B14F-4D97-AF65-F5344CB8AC3E}">
        <p14:creationId xmlns:p14="http://schemas.microsoft.com/office/powerpoint/2010/main" val="224290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D15E-B00B-430A-1F6C-8867A8068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2A245-AAFD-B7D3-4686-CD21FFCCD68E}"/>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61A33C93-3E67-A498-8EF7-D04EF2938276}"/>
              </a:ext>
            </a:extLst>
          </p:cNvPr>
          <p:cNvSpPr>
            <a:spLocks noGrp="1"/>
          </p:cNvSpPr>
          <p:nvPr>
            <p:ph idx="1"/>
          </p:nvPr>
        </p:nvSpPr>
        <p:spPr>
          <a:xfrm>
            <a:off x="326988" y="1143000"/>
            <a:ext cx="8664612" cy="5562600"/>
          </a:xfrm>
        </p:spPr>
        <p:txBody>
          <a:bodyPr>
            <a:normAutofit/>
          </a:bodyPr>
          <a:lstStyle/>
          <a:p>
            <a:pPr marL="0" indent="0">
              <a:buClrTx/>
              <a:buNone/>
            </a:pPr>
            <a:r>
              <a:rPr lang="en-US" sz="2000" b="1">
                <a:latin typeface="+mj-lt"/>
              </a:rPr>
              <a:t>ADDITIONAL GOALS AND OBJECTIVES</a:t>
            </a:r>
          </a:p>
          <a:p>
            <a:pPr marL="0" indent="0">
              <a:buClrTx/>
              <a:buNone/>
            </a:pPr>
            <a:r>
              <a:rPr lang="en-US" sz="2000" b="1" u="sng">
                <a:solidFill>
                  <a:srgbClr val="CF5E63"/>
                </a:solidFill>
                <a:latin typeface="+mj-lt"/>
              </a:rPr>
              <a:t>Goal 1: Access, Community Choice, and Aging in Place</a:t>
            </a:r>
            <a:r>
              <a:rPr lang="en-US" sz="2000">
                <a:latin typeface="+mj-lt"/>
              </a:rPr>
              <a:t>. Make sure older adults and adults with disabilities in the First Tennessee region can get the services they need. These services should support independence, safety, dignity, and a good quality of life.</a:t>
            </a:r>
          </a:p>
          <a:p>
            <a:pPr marL="0" indent="0">
              <a:buNone/>
            </a:pPr>
            <a:endParaRPr lang="en-US" sz="1600">
              <a:latin typeface="+mj-lt"/>
            </a:endParaRPr>
          </a:p>
          <a:p>
            <a:pPr>
              <a:buClrTx/>
            </a:pPr>
            <a:r>
              <a:rPr lang="en-US" sz="2000" u="sng">
                <a:latin typeface="+mj-lt"/>
              </a:rPr>
              <a:t>Objective One</a:t>
            </a:r>
            <a:r>
              <a:rPr lang="en-US" sz="2000">
                <a:latin typeface="+mj-lt"/>
              </a:rPr>
              <a:t>—</a:t>
            </a:r>
            <a:r>
              <a:rPr lang="en-US" sz="2000">
                <a:solidFill>
                  <a:srgbClr val="CF5E63"/>
                </a:solidFill>
                <a:latin typeface="+mj-lt"/>
              </a:rPr>
              <a:t>Identify and disseminate information on the types of available community-based assistance that are most needed by Northeast Tennessee’s low-income and rural demographic.</a:t>
            </a:r>
          </a:p>
          <a:p>
            <a:pPr marL="0" indent="0">
              <a:buClrTx/>
              <a:buNone/>
            </a:pPr>
            <a:endParaRPr lang="en-US" sz="1600">
              <a:latin typeface="+mj-lt"/>
            </a:endParaRPr>
          </a:p>
          <a:p>
            <a:pPr>
              <a:buClrTx/>
            </a:pPr>
            <a:endParaRPr lang="en-US" sz="1600">
              <a:latin typeface="+mj-lt"/>
            </a:endParaRPr>
          </a:p>
          <a:p>
            <a:pPr>
              <a:buClrTx/>
            </a:pPr>
            <a:r>
              <a:rPr lang="en-US" sz="2000" u="sng">
                <a:latin typeface="+mj-lt"/>
              </a:rPr>
              <a:t>Objective Two</a:t>
            </a:r>
            <a:r>
              <a:rPr lang="en-US" sz="2000">
                <a:latin typeface="+mj-lt"/>
              </a:rPr>
              <a:t>—</a:t>
            </a:r>
            <a:r>
              <a:rPr lang="en-US" sz="2000">
                <a:solidFill>
                  <a:srgbClr val="CF5E63"/>
                </a:solidFill>
                <a:latin typeface="+mj-lt"/>
              </a:rPr>
              <a:t>Explore technological options and advancements to improve service delivery and access to enabling technologies for aging in place.</a:t>
            </a:r>
          </a:p>
          <a:p>
            <a:pPr>
              <a:buClrTx/>
            </a:pPr>
            <a:endParaRPr lang="en-US" sz="1600">
              <a:latin typeface="+mj-lt"/>
            </a:endParaRP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904771FA-BD68-A68B-0299-93A0AF6B8AE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3D22072B-6436-20E6-8594-AA1BDBB80385}"/>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19FDA15-0BF8-31B5-9D2E-CB65437A8A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2438400" y="5391150"/>
            <a:ext cx="1752600" cy="1314450"/>
          </a:xfrm>
          <a:prstGeom prst="rect">
            <a:avLst/>
          </a:prstGeom>
        </p:spPr>
      </p:pic>
      <p:pic>
        <p:nvPicPr>
          <p:cNvPr id="6" name="Picture 5">
            <a:extLst>
              <a:ext uri="{FF2B5EF4-FFF2-40B4-BE49-F238E27FC236}">
                <a16:creationId xmlns:a16="http://schemas.microsoft.com/office/drawing/2014/main" id="{75F1498D-A2DB-0BA1-4F43-E492B7B649D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52950" y="5371221"/>
            <a:ext cx="2110251" cy="1334379"/>
          </a:xfrm>
          <a:prstGeom prst="rect">
            <a:avLst/>
          </a:prstGeom>
        </p:spPr>
      </p:pic>
    </p:spTree>
    <p:extLst>
      <p:ext uri="{BB962C8B-B14F-4D97-AF65-F5344CB8AC3E}">
        <p14:creationId xmlns:p14="http://schemas.microsoft.com/office/powerpoint/2010/main" val="61435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4EECA-A9A2-937F-4B0E-162F75D58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3A1D99-3ADD-F76A-94FC-3C5061D4833E}"/>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74A2E510-EB91-B478-DA91-C291FDDC7234}"/>
              </a:ext>
            </a:extLst>
          </p:cNvPr>
          <p:cNvSpPr>
            <a:spLocks noGrp="1"/>
          </p:cNvSpPr>
          <p:nvPr>
            <p:ph idx="1"/>
          </p:nvPr>
        </p:nvSpPr>
        <p:spPr>
          <a:xfrm>
            <a:off x="326988" y="1143000"/>
            <a:ext cx="8664612" cy="5562600"/>
          </a:xfrm>
        </p:spPr>
        <p:txBody>
          <a:bodyPr>
            <a:normAutofit/>
          </a:bodyPr>
          <a:lstStyle/>
          <a:p>
            <a:pPr marL="0" indent="0">
              <a:buNone/>
            </a:pPr>
            <a:r>
              <a:rPr lang="en-US" sz="2000" b="1" u="sng">
                <a:solidFill>
                  <a:srgbClr val="CF5E63"/>
                </a:solidFill>
                <a:latin typeface="+mj-lt"/>
              </a:rPr>
              <a:t>Goal 2: Funding, Advocacy, and Infrastructure</a:t>
            </a:r>
            <a:r>
              <a:rPr lang="en-US" sz="2000" b="1">
                <a:solidFill>
                  <a:srgbClr val="CF5E63"/>
                </a:solidFill>
                <a:latin typeface="+mj-lt"/>
              </a:rPr>
              <a:t>. </a:t>
            </a:r>
            <a:r>
              <a:rPr lang="en-US" sz="2000">
                <a:latin typeface="+mj-lt"/>
              </a:rPr>
              <a:t>Build and maintain strong services by using funds wisely, finding new funding, working with partners, remaining flexible for complex needs, and speaking up for the people we serve.</a:t>
            </a:r>
          </a:p>
          <a:p>
            <a:pPr>
              <a:buClrTx/>
            </a:pPr>
            <a:endParaRPr lang="en-US" sz="2000" u="sng">
              <a:latin typeface="+mj-lt"/>
            </a:endParaRPr>
          </a:p>
          <a:p>
            <a:pPr>
              <a:buClrTx/>
            </a:pPr>
            <a:r>
              <a:rPr lang="en-US" sz="2000" u="sng">
                <a:latin typeface="+mj-lt"/>
              </a:rPr>
              <a:t>Objective One</a:t>
            </a:r>
            <a:r>
              <a:rPr lang="en-US" sz="2000">
                <a:latin typeface="+mj-lt"/>
              </a:rPr>
              <a:t>—</a:t>
            </a:r>
            <a:r>
              <a:rPr lang="en-US" sz="2000">
                <a:solidFill>
                  <a:srgbClr val="CF5E63"/>
                </a:solidFill>
                <a:latin typeface="+mj-lt"/>
              </a:rPr>
              <a:t>Investigate opportunities for individuals, colleges, businesses, or other community organizations to donate directly and/or develop/host fundraising events on behalf of FTAAAD.</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r>
              <a:rPr lang="en-US" sz="2000" u="sng">
                <a:latin typeface="+mj-lt"/>
              </a:rPr>
              <a:t>Objective Two</a:t>
            </a:r>
            <a:r>
              <a:rPr lang="en-US" sz="2000">
                <a:latin typeface="+mj-lt"/>
              </a:rPr>
              <a:t>—</a:t>
            </a:r>
            <a:r>
              <a:rPr lang="en-US" sz="2000">
                <a:solidFill>
                  <a:srgbClr val="CF5E63"/>
                </a:solidFill>
                <a:latin typeface="+mj-lt"/>
              </a:rPr>
              <a:t>Expand relationship-building with both current partners and other agencies and state departments/legislators to break down silos and to increase funding potential.</a:t>
            </a: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CFD0D610-2B5D-E425-AB29-B23D1D2367A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B2CC62CE-3603-53E3-6E7C-BAE8F53264C9}"/>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6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CAD7-C663-582B-8F3E-A1F259887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B2D9C-9525-BA87-FC1B-BE4BC4E5CA4F}"/>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4F462804-5B7B-D359-B62D-F37CDD2DC1C4}"/>
              </a:ext>
            </a:extLst>
          </p:cNvPr>
          <p:cNvSpPr>
            <a:spLocks noGrp="1"/>
          </p:cNvSpPr>
          <p:nvPr>
            <p:ph idx="1"/>
          </p:nvPr>
        </p:nvSpPr>
        <p:spPr>
          <a:xfrm>
            <a:off x="326988" y="1143000"/>
            <a:ext cx="8664612" cy="5562600"/>
          </a:xfrm>
        </p:spPr>
        <p:txBody>
          <a:bodyPr vert="horz" lIns="91440" tIns="45720" rIns="91440" bIns="45720" rtlCol="0" anchor="t">
            <a:normAutofit/>
          </a:bodyPr>
          <a:lstStyle/>
          <a:p>
            <a:pPr marL="0" indent="0">
              <a:buNone/>
            </a:pPr>
            <a:r>
              <a:rPr lang="en-US" sz="2000" b="1" u="sng">
                <a:solidFill>
                  <a:srgbClr val="CF5E63"/>
                </a:solidFill>
                <a:latin typeface="+mj-lt"/>
                <a:ea typeface="Open Sans"/>
                <a:cs typeface="Open Sans"/>
              </a:rPr>
              <a:t>Goal 2: Funding, Advocacy, and Infrastructure, continued</a:t>
            </a:r>
            <a:r>
              <a:rPr lang="en-US" sz="2000" b="1">
                <a:solidFill>
                  <a:srgbClr val="CF5E63"/>
                </a:solidFill>
                <a:latin typeface="+mj-lt"/>
                <a:ea typeface="Open Sans"/>
                <a:cs typeface="Open Sans"/>
              </a:rPr>
              <a:t>. </a:t>
            </a:r>
            <a:r>
              <a:rPr lang="en-US" sz="2000">
                <a:latin typeface="+mj-lt"/>
                <a:ea typeface="Open Sans"/>
                <a:cs typeface="Open Sans"/>
              </a:rPr>
              <a:t>Build and maintain strong services by using funds wisely, finding new funding, working with partners, remaining flexible for complex needs, and speaking up for the people we serve.</a:t>
            </a:r>
          </a:p>
          <a:p>
            <a:pPr>
              <a:buClrTx/>
            </a:pPr>
            <a:endParaRPr lang="en-US" sz="2000" u="sng">
              <a:latin typeface="+mj-lt"/>
            </a:endParaRPr>
          </a:p>
          <a:p>
            <a:pPr>
              <a:buClrTx/>
            </a:pPr>
            <a:r>
              <a:rPr lang="en-US" sz="2000" u="sng">
                <a:latin typeface="+mj-lt"/>
                <a:ea typeface="Open Sans"/>
                <a:cs typeface="Open Sans"/>
              </a:rPr>
              <a:t>Objective Three</a:t>
            </a:r>
            <a:r>
              <a:rPr lang="en-US" sz="2000">
                <a:latin typeface="+mj-lt"/>
                <a:ea typeface="Open Sans"/>
                <a:cs typeface="Open Sans"/>
              </a:rPr>
              <a:t>—</a:t>
            </a:r>
            <a:r>
              <a:rPr lang="en-US" sz="2000">
                <a:solidFill>
                  <a:srgbClr val="CF5E63"/>
                </a:solidFill>
                <a:latin typeface="+mj-lt"/>
                <a:ea typeface="Open Sans"/>
                <a:cs typeface="Open Sans"/>
              </a:rPr>
              <a:t>Strengthen FTAAAD’s internal framework through workforce training and development, prioritizing the use of volunteers and interns, expanding crisis and emergency planning, and ensuring that public feedback is continually sought and incorporated into agency procedures as appropriate.</a:t>
            </a:r>
          </a:p>
        </p:txBody>
      </p:sp>
      <p:pic>
        <p:nvPicPr>
          <p:cNvPr id="3" name="Picture 2" descr="A black and white logo&#10;&#10;Description automatically generated">
            <a:extLst>
              <a:ext uri="{FF2B5EF4-FFF2-40B4-BE49-F238E27FC236}">
                <a16:creationId xmlns:a16="http://schemas.microsoft.com/office/drawing/2014/main" id="{A61D7C9C-FD84-9881-B041-11551DFC6EA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3ADB131A-4ACA-C21A-AC4B-9EA6C07A139B}"/>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4849A1-31D2-CD4A-89F2-8101CCC9809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21742" y="4330700"/>
            <a:ext cx="2819400" cy="1879600"/>
          </a:xfrm>
          <a:prstGeom prst="rect">
            <a:avLst/>
          </a:prstGeom>
        </p:spPr>
      </p:pic>
      <p:pic>
        <p:nvPicPr>
          <p:cNvPr id="15" name="Picture 14">
            <a:extLst>
              <a:ext uri="{FF2B5EF4-FFF2-40B4-BE49-F238E27FC236}">
                <a16:creationId xmlns:a16="http://schemas.microsoft.com/office/drawing/2014/main" id="{22312761-F011-0D4D-A191-D60169073326}"/>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rot="5400000">
            <a:off x="7085006" y="4418493"/>
            <a:ext cx="1886113" cy="1697502"/>
          </a:xfrm>
          <a:prstGeom prst="rect">
            <a:avLst/>
          </a:prstGeom>
        </p:spPr>
      </p:pic>
      <p:pic>
        <p:nvPicPr>
          <p:cNvPr id="17" name="Picture 16">
            <a:extLst>
              <a:ext uri="{FF2B5EF4-FFF2-40B4-BE49-F238E27FC236}">
                <a16:creationId xmlns:a16="http://schemas.microsoft.com/office/drawing/2014/main" id="{1FD4B3A7-192D-C5EC-2421-CB49664C691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799502" y="4340144"/>
            <a:ext cx="2284070" cy="1879600"/>
          </a:xfrm>
          <a:prstGeom prst="rect">
            <a:avLst/>
          </a:prstGeom>
        </p:spPr>
      </p:pic>
      <p:pic>
        <p:nvPicPr>
          <p:cNvPr id="19" name="Picture 18">
            <a:extLst>
              <a:ext uri="{FF2B5EF4-FFF2-40B4-BE49-F238E27FC236}">
                <a16:creationId xmlns:a16="http://schemas.microsoft.com/office/drawing/2014/main" id="{A367DFDD-ED94-3636-D526-3B9DDC28B0C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5400000">
            <a:off x="16683" y="4565650"/>
            <a:ext cx="1879600" cy="1409700"/>
          </a:xfrm>
          <a:prstGeom prst="rect">
            <a:avLst/>
          </a:prstGeom>
        </p:spPr>
      </p:pic>
    </p:spTree>
    <p:extLst>
      <p:ext uri="{BB962C8B-B14F-4D97-AF65-F5344CB8AC3E}">
        <p14:creationId xmlns:p14="http://schemas.microsoft.com/office/powerpoint/2010/main" val="33823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0693-FBA1-03FE-FC16-CF5F4674D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04FCF-BCED-6F27-A2A3-091345BAC659}"/>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509DC204-CCE8-8DBC-3F50-6F096121F1AC}"/>
              </a:ext>
            </a:extLst>
          </p:cNvPr>
          <p:cNvSpPr>
            <a:spLocks noGrp="1"/>
          </p:cNvSpPr>
          <p:nvPr>
            <p:ph idx="1"/>
          </p:nvPr>
        </p:nvSpPr>
        <p:spPr>
          <a:xfrm>
            <a:off x="326988" y="1143000"/>
            <a:ext cx="8664612" cy="5562600"/>
          </a:xfrm>
        </p:spPr>
        <p:txBody>
          <a:bodyPr>
            <a:normAutofit/>
          </a:bodyPr>
          <a:lstStyle/>
          <a:p>
            <a:pPr marL="0" indent="0">
              <a:buNone/>
            </a:pPr>
            <a:r>
              <a:rPr lang="en-US" sz="2000" b="1" u="sng">
                <a:solidFill>
                  <a:srgbClr val="CF5E63"/>
                </a:solidFill>
                <a:latin typeface="+mj-lt"/>
              </a:rPr>
              <a:t>Goal 3: Health, Healthcare, and Well-being</a:t>
            </a:r>
            <a:r>
              <a:rPr lang="en-US" sz="2000" b="1">
                <a:solidFill>
                  <a:srgbClr val="CF5E63"/>
                </a:solidFill>
                <a:latin typeface="+mj-lt"/>
              </a:rPr>
              <a:t>. </a:t>
            </a:r>
            <a:r>
              <a:rPr lang="en-US" sz="2000">
                <a:latin typeface="+mj-lt"/>
              </a:rPr>
              <a:t>Help people stay healthy, feel supported, and enjoy life through prevention, access to care, independence, and overall wellbeing.</a:t>
            </a:r>
            <a:endParaRPr lang="en-US" sz="2000" u="sng">
              <a:latin typeface="+mj-lt"/>
            </a:endParaRPr>
          </a:p>
          <a:p>
            <a:pPr>
              <a:buClrTx/>
            </a:pPr>
            <a:endParaRPr lang="en-US" sz="2000" u="sng">
              <a:latin typeface="+mj-lt"/>
            </a:endParaRPr>
          </a:p>
          <a:p>
            <a:pPr>
              <a:buClrTx/>
            </a:pPr>
            <a:r>
              <a:rPr lang="en-US" sz="2000" u="sng">
                <a:latin typeface="+mj-lt"/>
              </a:rPr>
              <a:t>Objective One</a:t>
            </a:r>
            <a:r>
              <a:rPr lang="en-US" sz="2000">
                <a:latin typeface="+mj-lt"/>
              </a:rPr>
              <a:t>—</a:t>
            </a:r>
            <a:r>
              <a:rPr lang="en-US" sz="2000">
                <a:solidFill>
                  <a:srgbClr val="CF5E63"/>
                </a:solidFill>
                <a:latin typeface="+mj-lt"/>
              </a:rPr>
              <a:t>Promote healthy aging through good nutrition, management of chronic conditions and mental health, personal safety and a focus on overall wellness.</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r>
              <a:rPr lang="en-US" sz="2000" u="sng">
                <a:latin typeface="+mj-lt"/>
              </a:rPr>
              <a:t>Objective Two</a:t>
            </a:r>
            <a:r>
              <a:rPr lang="en-US" sz="2000">
                <a:latin typeface="+mj-lt"/>
              </a:rPr>
              <a:t>—</a:t>
            </a:r>
            <a:r>
              <a:rPr lang="en-US" sz="2000">
                <a:solidFill>
                  <a:srgbClr val="CF5E63"/>
                </a:solidFill>
                <a:latin typeface="+mj-lt"/>
              </a:rPr>
              <a:t>Improve access to health resources.</a:t>
            </a:r>
          </a:p>
        </p:txBody>
      </p:sp>
      <p:pic>
        <p:nvPicPr>
          <p:cNvPr id="3" name="Picture 2" descr="A black and white logo&#10;&#10;Description automatically generated">
            <a:extLst>
              <a:ext uri="{FF2B5EF4-FFF2-40B4-BE49-F238E27FC236}">
                <a16:creationId xmlns:a16="http://schemas.microsoft.com/office/drawing/2014/main" id="{3E08D39D-C565-A60D-08B6-7437239023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C98A3E05-4CEE-4F46-57C7-9049F0422C54}"/>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59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8500-6136-3733-2793-F63274CD1A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8C198-3020-82EC-33F0-B23CC3B33BC7}"/>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5F7C9256-795E-B37F-218B-81E1817998C9}"/>
              </a:ext>
            </a:extLst>
          </p:cNvPr>
          <p:cNvSpPr>
            <a:spLocks noGrp="1"/>
          </p:cNvSpPr>
          <p:nvPr>
            <p:ph idx="1"/>
          </p:nvPr>
        </p:nvSpPr>
        <p:spPr>
          <a:xfrm>
            <a:off x="326988" y="1143000"/>
            <a:ext cx="8664612" cy="5562600"/>
          </a:xfrm>
        </p:spPr>
        <p:txBody>
          <a:bodyPr vert="horz" lIns="91440" tIns="45720" rIns="91440" bIns="45720" rtlCol="0" anchor="t">
            <a:normAutofit/>
          </a:bodyPr>
          <a:lstStyle/>
          <a:p>
            <a:pPr marL="0" indent="0">
              <a:buNone/>
            </a:pPr>
            <a:r>
              <a:rPr lang="en-US" sz="2000" b="1" u="sng">
                <a:solidFill>
                  <a:srgbClr val="CF5E63"/>
                </a:solidFill>
                <a:latin typeface="+mj-lt"/>
                <a:ea typeface="Open Sans"/>
                <a:cs typeface="Open Sans"/>
              </a:rPr>
              <a:t>Goal 3: Health, Healthcare, and Well-being, continued</a:t>
            </a:r>
            <a:r>
              <a:rPr lang="en-US" sz="2000" b="1">
                <a:solidFill>
                  <a:srgbClr val="CF5E63"/>
                </a:solidFill>
                <a:latin typeface="+mj-lt"/>
                <a:ea typeface="Open Sans"/>
                <a:cs typeface="Open Sans"/>
              </a:rPr>
              <a:t>. </a:t>
            </a:r>
            <a:r>
              <a:rPr lang="en-US" sz="2000">
                <a:latin typeface="+mj-lt"/>
                <a:ea typeface="Open Sans"/>
                <a:cs typeface="Open Sans"/>
              </a:rPr>
              <a:t>Help people stay healthy, feel supported, and enjoy life through prevention, access to care, independence, and overall wellbeing.</a:t>
            </a:r>
            <a:endParaRPr lang="en-US" sz="2000" u="sng">
              <a:latin typeface="+mj-lt"/>
              <a:ea typeface="Open Sans"/>
              <a:cs typeface="Open Sans"/>
            </a:endParaRPr>
          </a:p>
          <a:p>
            <a:pPr>
              <a:buClrTx/>
            </a:pPr>
            <a:endParaRPr lang="en-US" sz="2000" u="sng">
              <a:latin typeface="+mj-lt"/>
            </a:endParaRPr>
          </a:p>
          <a:p>
            <a:pPr>
              <a:buClrTx/>
            </a:pPr>
            <a:r>
              <a:rPr lang="en-US" sz="2000" u="sng">
                <a:latin typeface="+mj-lt"/>
              </a:rPr>
              <a:t>Objective Three</a:t>
            </a:r>
            <a:r>
              <a:rPr lang="en-US" sz="2000">
                <a:latin typeface="+mj-lt"/>
              </a:rPr>
              <a:t>—</a:t>
            </a:r>
            <a:r>
              <a:rPr lang="en-US" sz="2000">
                <a:solidFill>
                  <a:srgbClr val="CF5E63"/>
                </a:solidFill>
                <a:latin typeface="+mj-lt"/>
              </a:rPr>
              <a:t>Increase social connection among older adults.</a:t>
            </a:r>
          </a:p>
        </p:txBody>
      </p:sp>
      <p:pic>
        <p:nvPicPr>
          <p:cNvPr id="3" name="Picture 2" descr="A black and white logo&#10;&#10;Description automatically generated">
            <a:extLst>
              <a:ext uri="{FF2B5EF4-FFF2-40B4-BE49-F238E27FC236}">
                <a16:creationId xmlns:a16="http://schemas.microsoft.com/office/drawing/2014/main" id="{6AA887C8-CB24-66CB-6EA4-682F9096E1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F259EFFD-5222-1FF8-3C17-85C4D2B52E17}"/>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8DCEA7-F199-39F4-DC32-48FAEDA7D4D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90799" y="3966383"/>
            <a:ext cx="2564582" cy="2564582"/>
          </a:xfrm>
          <a:prstGeom prst="rect">
            <a:avLst/>
          </a:prstGeom>
        </p:spPr>
      </p:pic>
      <p:pic>
        <p:nvPicPr>
          <p:cNvPr id="10" name="Picture 9">
            <a:extLst>
              <a:ext uri="{FF2B5EF4-FFF2-40B4-BE49-F238E27FC236}">
                <a16:creationId xmlns:a16="http://schemas.microsoft.com/office/drawing/2014/main" id="{EDAC0CDA-6C89-6FFD-1A83-768FC36B1EF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7200" y="3958146"/>
            <a:ext cx="1936713" cy="2581056"/>
          </a:xfrm>
          <a:prstGeom prst="rect">
            <a:avLst/>
          </a:prstGeom>
        </p:spPr>
      </p:pic>
      <p:pic>
        <p:nvPicPr>
          <p:cNvPr id="14" name="Picture 13">
            <a:extLst>
              <a:ext uri="{FF2B5EF4-FFF2-40B4-BE49-F238E27FC236}">
                <a16:creationId xmlns:a16="http://schemas.microsoft.com/office/drawing/2014/main" id="{029A7F07-554D-CA90-D621-C6601C92AA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349482" y="3974620"/>
            <a:ext cx="3419442" cy="2564582"/>
          </a:xfrm>
          <a:prstGeom prst="rect">
            <a:avLst/>
          </a:prstGeom>
        </p:spPr>
      </p:pic>
    </p:spTree>
    <p:extLst>
      <p:ext uri="{BB962C8B-B14F-4D97-AF65-F5344CB8AC3E}">
        <p14:creationId xmlns:p14="http://schemas.microsoft.com/office/powerpoint/2010/main" val="227954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4EDC6-4D56-CDC6-5CD9-ADBF411C5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128AB-8A75-2D25-136B-2702EE54B946}"/>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5E86F642-AA94-A659-6042-BFAD70374866}"/>
              </a:ext>
            </a:extLst>
          </p:cNvPr>
          <p:cNvSpPr>
            <a:spLocks noGrp="1"/>
          </p:cNvSpPr>
          <p:nvPr>
            <p:ph idx="1"/>
          </p:nvPr>
        </p:nvSpPr>
        <p:spPr>
          <a:xfrm>
            <a:off x="326988" y="1143000"/>
            <a:ext cx="8664612" cy="5562600"/>
          </a:xfrm>
        </p:spPr>
        <p:txBody>
          <a:bodyPr>
            <a:normAutofit/>
          </a:bodyPr>
          <a:lstStyle/>
          <a:p>
            <a:pPr marL="0" indent="0">
              <a:buNone/>
            </a:pPr>
            <a:r>
              <a:rPr lang="en-US" sz="2000" b="1" u="sng">
                <a:solidFill>
                  <a:srgbClr val="CF5E63"/>
                </a:solidFill>
                <a:latin typeface="+mj-lt"/>
              </a:rPr>
              <a:t>Goal 4</a:t>
            </a:r>
            <a:r>
              <a:rPr lang="en-US" sz="2000" b="1">
                <a:solidFill>
                  <a:srgbClr val="CF5E63"/>
                </a:solidFill>
                <a:latin typeface="+mj-lt"/>
              </a:rPr>
              <a:t>: Caregiver Support. </a:t>
            </a:r>
            <a:r>
              <a:rPr lang="en-US" sz="2000">
                <a:latin typeface="+mj-lt"/>
              </a:rPr>
              <a:t>Make it easier for caregivers to find help and feel supported, with special focus on rural and high-stress caregivers.</a:t>
            </a:r>
            <a:endParaRPr lang="en-US" sz="2000" u="sng">
              <a:latin typeface="+mj-lt"/>
            </a:endParaRPr>
          </a:p>
          <a:p>
            <a:pPr>
              <a:buClrTx/>
            </a:pPr>
            <a:endParaRPr lang="en-US" sz="2000" u="sng">
              <a:latin typeface="+mj-lt"/>
            </a:endParaRPr>
          </a:p>
          <a:p>
            <a:pPr>
              <a:buClrTx/>
            </a:pPr>
            <a:r>
              <a:rPr lang="en-US" sz="2000" u="sng">
                <a:latin typeface="+mj-lt"/>
              </a:rPr>
              <a:t>Objective One</a:t>
            </a:r>
            <a:r>
              <a:rPr lang="en-US" sz="2000">
                <a:latin typeface="+mj-lt"/>
              </a:rPr>
              <a:t>—</a:t>
            </a:r>
            <a:r>
              <a:rPr lang="en-US" sz="2000">
                <a:solidFill>
                  <a:srgbClr val="CF5E63"/>
                </a:solidFill>
                <a:latin typeface="+mj-lt"/>
              </a:rPr>
              <a:t>Expand programs and services offered to caregivers.</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marL="0" indent="0">
              <a:buClrTx/>
              <a:buNone/>
            </a:pPr>
            <a:endParaRPr lang="en-US" sz="1600">
              <a:latin typeface="+mj-lt"/>
            </a:endParaRPr>
          </a:p>
          <a:p>
            <a:pPr>
              <a:buClrTx/>
            </a:pPr>
            <a:r>
              <a:rPr lang="en-US" sz="2000" u="sng">
                <a:latin typeface="+mj-lt"/>
              </a:rPr>
              <a:t>Objective Two</a:t>
            </a:r>
            <a:r>
              <a:rPr lang="en-US" sz="2000">
                <a:latin typeface="+mj-lt"/>
              </a:rPr>
              <a:t>—</a:t>
            </a:r>
            <a:r>
              <a:rPr lang="en-US" sz="2000">
                <a:solidFill>
                  <a:srgbClr val="CF5E63"/>
                </a:solidFill>
                <a:latin typeface="+mj-lt"/>
              </a:rPr>
              <a:t>Offer enhanced counseling and education opportunities to caregivers.</a:t>
            </a:r>
          </a:p>
        </p:txBody>
      </p:sp>
      <p:pic>
        <p:nvPicPr>
          <p:cNvPr id="3" name="Picture 2" descr="A black and white logo&#10;&#10;Description automatically generated">
            <a:extLst>
              <a:ext uri="{FF2B5EF4-FFF2-40B4-BE49-F238E27FC236}">
                <a16:creationId xmlns:a16="http://schemas.microsoft.com/office/drawing/2014/main" id="{6D717DD0-6C75-0125-B129-C0DD421ED6B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ED070971-0583-6F46-CCD2-894E85AA7554}"/>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14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4CCD-09D7-B1B3-DF54-B2DEF336F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3D20C-A392-C092-630E-B0CDFCE81980}"/>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09F20046-B9F5-77A5-51D3-32BF47691A8E}"/>
              </a:ext>
            </a:extLst>
          </p:cNvPr>
          <p:cNvSpPr>
            <a:spLocks noGrp="1"/>
          </p:cNvSpPr>
          <p:nvPr>
            <p:ph idx="1"/>
          </p:nvPr>
        </p:nvSpPr>
        <p:spPr>
          <a:xfrm>
            <a:off x="326988" y="1143000"/>
            <a:ext cx="8664612" cy="5562600"/>
          </a:xfrm>
        </p:spPr>
        <p:txBody>
          <a:bodyPr vert="horz" lIns="91440" tIns="45720" rIns="91440" bIns="45720" rtlCol="0" anchor="t">
            <a:normAutofit/>
          </a:bodyPr>
          <a:lstStyle/>
          <a:p>
            <a:pPr marL="0" indent="0">
              <a:buNone/>
            </a:pPr>
            <a:r>
              <a:rPr lang="en-US" sz="2000" b="1" u="sng" dirty="0">
                <a:solidFill>
                  <a:srgbClr val="CF5E63"/>
                </a:solidFill>
                <a:latin typeface="+mj-lt"/>
                <a:ea typeface="Open Sans"/>
                <a:cs typeface="Open Sans"/>
              </a:rPr>
              <a:t>Goal 4: </a:t>
            </a:r>
            <a:r>
              <a:rPr lang="en-US" sz="2000" b="1" dirty="0">
                <a:solidFill>
                  <a:srgbClr val="CF5E63"/>
                </a:solidFill>
                <a:latin typeface="+mj-lt"/>
                <a:ea typeface="Open Sans"/>
                <a:cs typeface="Open Sans"/>
              </a:rPr>
              <a:t>Caregiver Support, continued. </a:t>
            </a:r>
            <a:r>
              <a:rPr lang="en-US" sz="2000" dirty="0">
                <a:latin typeface="+mj-lt"/>
                <a:ea typeface="Open Sans"/>
                <a:cs typeface="Open Sans"/>
              </a:rPr>
              <a:t>Make it easier for caregivers to find help and feel supported, with special focus on rural and high-stress caregivers.</a:t>
            </a:r>
            <a:endParaRPr lang="en-US" sz="2000" u="sng" dirty="0">
              <a:latin typeface="+mj-lt"/>
            </a:endParaRPr>
          </a:p>
          <a:p>
            <a:endParaRPr lang="en-US" sz="2000" u="sng" dirty="0">
              <a:latin typeface="+mj-lt"/>
              <a:ea typeface="Open Sans"/>
              <a:cs typeface="Open Sans"/>
            </a:endParaRPr>
          </a:p>
          <a:p>
            <a:pPr>
              <a:buClr>
                <a:srgbClr val="000000"/>
              </a:buClr>
            </a:pPr>
            <a:r>
              <a:rPr lang="en-US" sz="2000" u="sng" dirty="0">
                <a:latin typeface="+mj-lt"/>
                <a:ea typeface="Open Sans"/>
                <a:cs typeface="Open Sans"/>
              </a:rPr>
              <a:t>Objective Three</a:t>
            </a:r>
            <a:r>
              <a:rPr lang="en-US" sz="2000" dirty="0">
                <a:latin typeface="+mj-lt"/>
                <a:ea typeface="Open Sans"/>
                <a:cs typeface="Open Sans"/>
              </a:rPr>
              <a:t>—</a:t>
            </a:r>
            <a:r>
              <a:rPr lang="en-US" sz="2000" dirty="0">
                <a:solidFill>
                  <a:srgbClr val="CF5E63"/>
                </a:solidFill>
                <a:latin typeface="+mj-lt"/>
                <a:ea typeface="Open Sans"/>
                <a:cs typeface="Open Sans"/>
              </a:rPr>
              <a:t>Offer both family caregivers and provider-employed caregivers additional training opportunities.</a:t>
            </a:r>
            <a:endParaRPr lang="en-US" sz="2000" u="sng" dirty="0">
              <a:solidFill>
                <a:srgbClr val="000000"/>
              </a:solidFill>
              <a:latin typeface="+mj-lt"/>
            </a:endParaRPr>
          </a:p>
        </p:txBody>
      </p:sp>
      <p:pic>
        <p:nvPicPr>
          <p:cNvPr id="3" name="Picture 2" descr="A black and white logo&#10;&#10;Description automatically generated">
            <a:extLst>
              <a:ext uri="{FF2B5EF4-FFF2-40B4-BE49-F238E27FC236}">
                <a16:creationId xmlns:a16="http://schemas.microsoft.com/office/drawing/2014/main" id="{F474283A-A94D-55D7-01C2-CAC9959C19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D35AAB8C-DE88-7EAB-28BB-ADE91059E514}"/>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302BBF-71CA-997D-D5D9-6E23C69645A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0526" y="3968813"/>
            <a:ext cx="3433073" cy="2315549"/>
          </a:xfrm>
          <a:prstGeom prst="rect">
            <a:avLst/>
          </a:prstGeom>
        </p:spPr>
      </p:pic>
      <p:pic>
        <p:nvPicPr>
          <p:cNvPr id="14" name="Picture 13">
            <a:extLst>
              <a:ext uri="{FF2B5EF4-FFF2-40B4-BE49-F238E27FC236}">
                <a16:creationId xmlns:a16="http://schemas.microsoft.com/office/drawing/2014/main" id="{D0FBE270-3D11-0F20-3EB7-DEE2C17FE46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5400000">
            <a:off x="2546304" y="4266465"/>
            <a:ext cx="2315548" cy="1736661"/>
          </a:xfrm>
          <a:prstGeom prst="rect">
            <a:avLst/>
          </a:prstGeom>
        </p:spPr>
      </p:pic>
      <p:pic>
        <p:nvPicPr>
          <p:cNvPr id="4" name="Picture 3" descr="A person standing in front of a group of people&#10;&#10;AI-generated content may be incorrect.">
            <a:extLst>
              <a:ext uri="{FF2B5EF4-FFF2-40B4-BE49-F238E27FC236}">
                <a16:creationId xmlns:a16="http://schemas.microsoft.com/office/drawing/2014/main" id="{7D480780-35CB-61DB-C861-8EFB02A48C62}"/>
              </a:ext>
            </a:extLst>
          </p:cNvPr>
          <p:cNvPicPr>
            <a:picLocks noChangeAspect="1"/>
          </p:cNvPicPr>
          <p:nvPr/>
        </p:nvPicPr>
        <p:blipFill>
          <a:blip r:embed="rId6"/>
          <a:stretch>
            <a:fillRect/>
          </a:stretch>
        </p:blipFill>
        <p:spPr>
          <a:xfrm rot="5400000">
            <a:off x="203742" y="4272497"/>
            <a:ext cx="2245252" cy="1699220"/>
          </a:xfrm>
          <a:prstGeom prst="rect">
            <a:avLst/>
          </a:prstGeom>
        </p:spPr>
      </p:pic>
    </p:spTree>
    <p:extLst>
      <p:ext uri="{BB962C8B-B14F-4D97-AF65-F5344CB8AC3E}">
        <p14:creationId xmlns:p14="http://schemas.microsoft.com/office/powerpoint/2010/main" val="252781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60103-3639-9A9D-F59A-191A0938B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16EAE-93F1-F771-12E6-6F6E30FCB49F}"/>
              </a:ext>
            </a:extLst>
          </p:cNvPr>
          <p:cNvSpPr>
            <a:spLocks noGrp="1"/>
          </p:cNvSpPr>
          <p:nvPr>
            <p:ph type="title"/>
          </p:nvPr>
        </p:nvSpPr>
        <p:spPr>
          <a:xfrm>
            <a:off x="152400" y="177803"/>
            <a:ext cx="8839200" cy="825500"/>
          </a:xfrm>
        </p:spPr>
        <p:txBody>
          <a:bodyPr/>
          <a:lstStyle/>
          <a:p>
            <a:r>
              <a:rPr lang="en-US">
                <a:latin typeface="Calibri"/>
                <a:ea typeface="Calibri"/>
                <a:cs typeface="Calibri"/>
              </a:rPr>
              <a:t>FY26–27 Proposed Budget</a:t>
            </a:r>
          </a:p>
        </p:txBody>
      </p:sp>
      <p:sp>
        <p:nvSpPr>
          <p:cNvPr id="5" name="Content Placeholder 4">
            <a:extLst>
              <a:ext uri="{FF2B5EF4-FFF2-40B4-BE49-F238E27FC236}">
                <a16:creationId xmlns:a16="http://schemas.microsoft.com/office/drawing/2014/main" id="{CB4B46ED-C324-590A-9F3B-4F32109AF58B}"/>
              </a:ext>
            </a:extLst>
          </p:cNvPr>
          <p:cNvSpPr>
            <a:spLocks noGrp="1"/>
          </p:cNvSpPr>
          <p:nvPr>
            <p:ph idx="1"/>
          </p:nvPr>
        </p:nvSpPr>
        <p:spPr/>
        <p:txBody>
          <a:bodyPr/>
          <a:lstStyle/>
          <a:p>
            <a:endParaRPr lang="en-US"/>
          </a:p>
        </p:txBody>
      </p:sp>
      <p:pic>
        <p:nvPicPr>
          <p:cNvPr id="3" name="Picture 2" descr="A black and white logo&#10;&#10;Description automatically generated">
            <a:extLst>
              <a:ext uri="{FF2B5EF4-FFF2-40B4-BE49-F238E27FC236}">
                <a16:creationId xmlns:a16="http://schemas.microsoft.com/office/drawing/2014/main" id="{68EBD583-3D4C-61E6-EF6B-46AB38F711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9E3140E9-545C-CAF6-4D53-394CF21388DE}"/>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51B0D6-C3F1-E4FA-812E-89A9ABE7FF1A}"/>
              </a:ext>
            </a:extLst>
          </p:cNvPr>
          <p:cNvPicPr>
            <a:picLocks noChangeAspect="1"/>
          </p:cNvPicPr>
          <p:nvPr/>
        </p:nvPicPr>
        <p:blipFill>
          <a:blip r:embed="rId4"/>
          <a:stretch>
            <a:fillRect/>
          </a:stretch>
        </p:blipFill>
        <p:spPr>
          <a:xfrm>
            <a:off x="342900" y="1524000"/>
            <a:ext cx="8458200" cy="4488378"/>
          </a:xfrm>
          <a:prstGeom prst="rect">
            <a:avLst/>
          </a:prstGeom>
          <a:ln w="3175">
            <a:solidFill>
              <a:schemeClr val="tx1"/>
            </a:solidFill>
          </a:ln>
        </p:spPr>
      </p:pic>
    </p:spTree>
    <p:extLst>
      <p:ext uri="{BB962C8B-B14F-4D97-AF65-F5344CB8AC3E}">
        <p14:creationId xmlns:p14="http://schemas.microsoft.com/office/powerpoint/2010/main" val="231854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40AAC-51E0-09D9-0E12-3FD12B6EF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820596-2680-5A3E-10BA-02C2A3A1F2BF}"/>
              </a:ext>
            </a:extLst>
          </p:cNvPr>
          <p:cNvSpPr>
            <a:spLocks noGrp="1"/>
          </p:cNvSpPr>
          <p:nvPr>
            <p:ph type="title"/>
          </p:nvPr>
        </p:nvSpPr>
        <p:spPr/>
        <p:txBody>
          <a:bodyPr/>
          <a:lstStyle/>
          <a:p>
            <a:r>
              <a:rPr lang="en-US">
                <a:latin typeface="Calibri"/>
                <a:ea typeface="Calibri"/>
                <a:cs typeface="Calibri"/>
              </a:rPr>
              <a:t>Contact FTAAAD</a:t>
            </a:r>
          </a:p>
        </p:txBody>
      </p:sp>
      <p:sp>
        <p:nvSpPr>
          <p:cNvPr id="5" name="Content Placeholder 4">
            <a:extLst>
              <a:ext uri="{FF2B5EF4-FFF2-40B4-BE49-F238E27FC236}">
                <a16:creationId xmlns:a16="http://schemas.microsoft.com/office/drawing/2014/main" id="{B02BFC71-EFEC-E553-E4ED-9DBB533C83B7}"/>
              </a:ext>
            </a:extLst>
          </p:cNvPr>
          <p:cNvSpPr>
            <a:spLocks noGrp="1"/>
          </p:cNvSpPr>
          <p:nvPr>
            <p:ph idx="1"/>
          </p:nvPr>
        </p:nvSpPr>
        <p:spPr/>
        <p:txBody>
          <a:bodyPr/>
          <a:lstStyle/>
          <a:p>
            <a:pPr>
              <a:buClrTx/>
            </a:pPr>
            <a:r>
              <a:rPr lang="en-US">
                <a:hlinkClick r:id="rId3"/>
              </a:rPr>
              <a:t>www.ftaaad.org</a:t>
            </a:r>
            <a:r>
              <a:rPr lang="en-US"/>
              <a:t> </a:t>
            </a:r>
            <a:br>
              <a:rPr lang="en-US"/>
            </a:br>
            <a:br>
              <a:rPr lang="en-US"/>
            </a:br>
            <a:r>
              <a:rPr lang="en-US">
                <a:hlinkClick r:id="rId4"/>
              </a:rPr>
              <a:t>www.facebook.com/FTAAAD</a:t>
            </a:r>
            <a:endParaRPr lang="en-US"/>
          </a:p>
          <a:p>
            <a:pPr>
              <a:buClrTx/>
            </a:pPr>
            <a:endParaRPr lang="en-US"/>
          </a:p>
          <a:p>
            <a:pPr>
              <a:buClrTx/>
            </a:pPr>
            <a:r>
              <a:rPr lang="en-US"/>
              <a:t>Information &amp; Assistance Line</a:t>
            </a:r>
            <a:br>
              <a:rPr lang="en-US"/>
            </a:br>
            <a:r>
              <a:rPr lang="en-US" b="1"/>
              <a:t>423-928-3258</a:t>
            </a:r>
          </a:p>
          <a:p>
            <a:pPr>
              <a:buClrTx/>
            </a:pPr>
            <a:endParaRPr lang="en-US"/>
          </a:p>
          <a:p>
            <a:pPr>
              <a:buClrTx/>
            </a:pPr>
            <a:r>
              <a:rPr lang="en-US"/>
              <a:t>3211 N. Roan St.</a:t>
            </a:r>
            <a:br>
              <a:rPr lang="en-US"/>
            </a:br>
            <a:r>
              <a:rPr lang="en-US"/>
              <a:t>Johnson City, TN 37601</a:t>
            </a:r>
            <a:br>
              <a:rPr lang="en-US"/>
            </a:br>
            <a:br>
              <a:rPr lang="en-US"/>
            </a:br>
            <a:r>
              <a:rPr lang="en-US"/>
              <a:t>Office Hours: Monday–Friday, 8:00am to 4:30 pm</a:t>
            </a:r>
          </a:p>
        </p:txBody>
      </p:sp>
      <p:pic>
        <p:nvPicPr>
          <p:cNvPr id="3" name="Picture 2" descr="A black and white logo&#10;&#10;Description automatically generated">
            <a:extLst>
              <a:ext uri="{FF2B5EF4-FFF2-40B4-BE49-F238E27FC236}">
                <a16:creationId xmlns:a16="http://schemas.microsoft.com/office/drawing/2014/main" id="{FA66995E-5678-3B6B-A646-57D81B76D2B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Tree>
    <p:extLst>
      <p:ext uri="{BB962C8B-B14F-4D97-AF65-F5344CB8AC3E}">
        <p14:creationId xmlns:p14="http://schemas.microsoft.com/office/powerpoint/2010/main" val="82142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A9EE8D-AE77-1381-D346-0CA0628DA347}"/>
              </a:ext>
            </a:extLst>
          </p:cNvPr>
          <p:cNvSpPr/>
          <p:nvPr/>
        </p:nvSpPr>
        <p:spPr>
          <a:xfrm>
            <a:off x="0" y="6044567"/>
            <a:ext cx="9144000" cy="7372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5E63"/>
              </a:solidFill>
            </a:endParaRPr>
          </a:p>
        </p:txBody>
      </p:sp>
      <p:sp>
        <p:nvSpPr>
          <p:cNvPr id="2" name="Title 1"/>
          <p:cNvSpPr>
            <a:spLocks noGrp="1"/>
          </p:cNvSpPr>
          <p:nvPr>
            <p:ph type="ctrTitle"/>
          </p:nvPr>
        </p:nvSpPr>
        <p:spPr>
          <a:xfrm>
            <a:off x="228600" y="381000"/>
            <a:ext cx="8458200" cy="1222375"/>
          </a:xfrm>
        </p:spPr>
        <p:txBody>
          <a:bodyPr>
            <a:normAutofit fontScale="90000"/>
          </a:bodyPr>
          <a:lstStyle/>
          <a:p>
            <a:pPr algn="ctr"/>
            <a:r>
              <a:rPr lang="en-US" b="1"/>
              <a:t>First Tennessee Area Agency </a:t>
            </a:r>
            <a:br>
              <a:rPr lang="en-US" b="1"/>
            </a:br>
            <a:r>
              <a:rPr lang="en-US" b="1"/>
              <a:t>on Aging and Disability</a:t>
            </a:r>
          </a:p>
        </p:txBody>
      </p:sp>
      <p:sp>
        <p:nvSpPr>
          <p:cNvPr id="3" name="Subtitle 2"/>
          <p:cNvSpPr>
            <a:spLocks noGrp="1"/>
          </p:cNvSpPr>
          <p:nvPr>
            <p:ph type="subTitle" idx="1"/>
          </p:nvPr>
        </p:nvSpPr>
        <p:spPr>
          <a:xfrm>
            <a:off x="381000" y="2362200"/>
            <a:ext cx="8458200" cy="2667000"/>
          </a:xfrm>
        </p:spPr>
        <p:txBody>
          <a:bodyPr>
            <a:normAutofit/>
          </a:bodyPr>
          <a:lstStyle/>
          <a:p>
            <a:pPr algn="just"/>
            <a:r>
              <a:rPr lang="en-US" sz="3200" b="1">
                <a:solidFill>
                  <a:srgbClr val="CF5E63"/>
                </a:solidFill>
                <a:ea typeface="+mn-lt"/>
                <a:cs typeface="+mn-lt"/>
              </a:rPr>
              <a:t>Our mission is to assist older individuals and adults with disabilities in Northeast TN with information and services that promote quality of life and independence.</a:t>
            </a:r>
            <a:endParaRPr lang="en-US" b="1">
              <a:solidFill>
                <a:srgbClr val="CF5E63"/>
              </a:solidFill>
              <a:ea typeface="+mn-lt"/>
              <a:cs typeface="+mn-lt"/>
            </a:endParaRPr>
          </a:p>
          <a:p>
            <a:endParaRPr lang="en-US"/>
          </a:p>
        </p:txBody>
      </p:sp>
      <p:pic>
        <p:nvPicPr>
          <p:cNvPr id="4" name="Picture 3" descr="A black and white logo&#10;&#10;Description automatically generated">
            <a:extLst>
              <a:ext uri="{FF2B5EF4-FFF2-40B4-BE49-F238E27FC236}">
                <a16:creationId xmlns:a16="http://schemas.microsoft.com/office/drawing/2014/main" id="{E9A5BEC1-5765-DD9A-DD67-C4E622911B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9680" y="6080663"/>
            <a:ext cx="1429520" cy="633924"/>
          </a:xfrm>
          <a:prstGeom prst="rect">
            <a:avLst/>
          </a:prstGeom>
        </p:spPr>
      </p:pic>
      <p:sp>
        <p:nvSpPr>
          <p:cNvPr id="5" name="TextBox 4">
            <a:extLst>
              <a:ext uri="{FF2B5EF4-FFF2-40B4-BE49-F238E27FC236}">
                <a16:creationId xmlns:a16="http://schemas.microsoft.com/office/drawing/2014/main" id="{E306D76F-D340-926F-0EA7-9778B51989A5}"/>
              </a:ext>
            </a:extLst>
          </p:cNvPr>
          <p:cNvSpPr txBox="1"/>
          <p:nvPr/>
        </p:nvSpPr>
        <p:spPr>
          <a:xfrm>
            <a:off x="381000" y="5334000"/>
            <a:ext cx="8077200" cy="338554"/>
          </a:xfrm>
          <a:prstGeom prst="rect">
            <a:avLst/>
          </a:prstGeom>
          <a:noFill/>
        </p:spPr>
        <p:txBody>
          <a:bodyPr wrap="square" rtlCol="0">
            <a:spAutoFit/>
          </a:bodyPr>
          <a:lstStyle/>
          <a:p>
            <a:r>
              <a:rPr lang="en-US" sz="1600"/>
              <a:t>Serving Carter, Greene, Hancock, Hawkins, Johnson, Sullivan, Unicoi and Washington Counties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88" y="177803"/>
            <a:ext cx="8664612" cy="825500"/>
          </a:xfrm>
        </p:spPr>
        <p:txBody>
          <a:bodyPr/>
          <a:lstStyle/>
          <a:p>
            <a:r>
              <a:rPr lang="en-US">
                <a:latin typeface="Calibri"/>
                <a:ea typeface="Calibri"/>
                <a:cs typeface="Calibri"/>
              </a:rPr>
              <a:t>What is the Older Americans Act (OAA)?</a:t>
            </a:r>
          </a:p>
        </p:txBody>
      </p:sp>
      <p:sp>
        <p:nvSpPr>
          <p:cNvPr id="5" name="Content Placeholder 4">
            <a:extLst>
              <a:ext uri="{FF2B5EF4-FFF2-40B4-BE49-F238E27FC236}">
                <a16:creationId xmlns:a16="http://schemas.microsoft.com/office/drawing/2014/main" id="{2D5970F4-ADB3-534F-5750-584A87C22272}"/>
              </a:ext>
            </a:extLst>
          </p:cNvPr>
          <p:cNvSpPr>
            <a:spLocks noGrp="1"/>
          </p:cNvSpPr>
          <p:nvPr>
            <p:ph idx="1"/>
          </p:nvPr>
        </p:nvSpPr>
        <p:spPr/>
        <p:txBody>
          <a:bodyPr vert="horz" lIns="91440" tIns="45720" rIns="91440" bIns="45720" rtlCol="0" anchor="t">
            <a:normAutofit/>
          </a:bodyPr>
          <a:lstStyle/>
          <a:p>
            <a:pPr>
              <a:buClrTx/>
            </a:pPr>
            <a:r>
              <a:rPr lang="en-US" sz="2000">
                <a:latin typeface="+mj-lt"/>
              </a:rPr>
              <a:t>Congress passed the </a:t>
            </a:r>
            <a:r>
              <a:rPr lang="en-US" sz="2000">
                <a:solidFill>
                  <a:srgbClr val="CF5E63"/>
                </a:solidFill>
                <a:latin typeface="+mj-lt"/>
              </a:rPr>
              <a:t>Older Americans Act (OAA) in 1965 </a:t>
            </a:r>
            <a:r>
              <a:rPr lang="en-US" sz="2000">
                <a:latin typeface="+mj-lt"/>
              </a:rPr>
              <a:t>in response to concern by policymakers about a lack of community social services for older persons. </a:t>
            </a:r>
          </a:p>
          <a:p>
            <a:pPr>
              <a:buClrTx/>
            </a:pPr>
            <a:r>
              <a:rPr lang="en-US" sz="2000">
                <a:latin typeface="+mj-lt"/>
                <a:ea typeface="Open Sans"/>
                <a:cs typeface="Open Sans"/>
              </a:rPr>
              <a:t>The </a:t>
            </a:r>
            <a:r>
              <a:rPr lang="en-US" sz="2000">
                <a:solidFill>
                  <a:srgbClr val="CF5E63"/>
                </a:solidFill>
                <a:latin typeface="+mj-lt"/>
                <a:ea typeface="Open Sans"/>
                <a:cs typeface="Open Sans"/>
              </a:rPr>
              <a:t>original legislation established authority for grants to states</a:t>
            </a:r>
            <a:r>
              <a:rPr lang="en-US" sz="2000">
                <a:latin typeface="+mj-lt"/>
                <a:ea typeface="Open Sans"/>
                <a:cs typeface="Open Sans"/>
              </a:rPr>
              <a:t>: </a:t>
            </a:r>
          </a:p>
          <a:p>
            <a:pPr lvl="2">
              <a:buClrTx/>
            </a:pPr>
            <a:r>
              <a:rPr lang="en-US" sz="2000">
                <a:solidFill>
                  <a:srgbClr val="CF5E63"/>
                </a:solidFill>
                <a:latin typeface="+mj-lt"/>
              </a:rPr>
              <a:t>community planning and social services </a:t>
            </a:r>
          </a:p>
          <a:p>
            <a:pPr lvl="2">
              <a:buClrTx/>
            </a:pPr>
            <a:r>
              <a:rPr lang="en-US" sz="2000">
                <a:solidFill>
                  <a:srgbClr val="CF5E63"/>
                </a:solidFill>
                <a:latin typeface="+mj-lt"/>
              </a:rPr>
              <a:t>research and development projects </a:t>
            </a:r>
          </a:p>
          <a:p>
            <a:pPr lvl="2">
              <a:buClrTx/>
            </a:pPr>
            <a:r>
              <a:rPr lang="en-US" sz="2000">
                <a:solidFill>
                  <a:srgbClr val="CF5E63"/>
                </a:solidFill>
                <a:latin typeface="+mj-lt"/>
              </a:rPr>
              <a:t>personnel training in the field of aging</a:t>
            </a:r>
            <a:r>
              <a:rPr lang="en-US" sz="2000">
                <a:latin typeface="+mj-lt"/>
              </a:rPr>
              <a:t> </a:t>
            </a:r>
          </a:p>
          <a:p>
            <a:pPr>
              <a:buClrTx/>
            </a:pPr>
            <a:r>
              <a:rPr lang="en-US" sz="2000">
                <a:latin typeface="+mj-lt"/>
              </a:rPr>
              <a:t>Although older individuals may receive services under many other federal programs, today the </a:t>
            </a:r>
            <a:r>
              <a:rPr lang="en-US" sz="2000">
                <a:solidFill>
                  <a:srgbClr val="CF5E63"/>
                </a:solidFill>
                <a:latin typeface="+mj-lt"/>
              </a:rPr>
              <a:t>OAA is the major vehicle for the delivery of social and nutrition services</a:t>
            </a:r>
            <a:r>
              <a:rPr lang="en-US" sz="2000">
                <a:latin typeface="+mj-lt"/>
              </a:rPr>
              <a:t> to this group and their caregivers. </a:t>
            </a:r>
          </a:p>
          <a:p>
            <a:pPr>
              <a:buClrTx/>
            </a:pPr>
            <a:r>
              <a:rPr lang="en-US" sz="2000">
                <a:latin typeface="+mj-lt"/>
                <a:ea typeface="Open Sans"/>
                <a:cs typeface="Open Sans"/>
              </a:rPr>
              <a:t>It authorizes a wide array of </a:t>
            </a:r>
            <a:r>
              <a:rPr lang="en-US" sz="2000">
                <a:solidFill>
                  <a:srgbClr val="CF5E63"/>
                </a:solidFill>
                <a:latin typeface="+mj-lt"/>
                <a:ea typeface="Open Sans"/>
                <a:cs typeface="Open Sans"/>
              </a:rPr>
              <a:t>service programs through a national network of 56 state agencies on aging, 618 area agencies on aging, nearly 20,000 service providers.</a:t>
            </a:r>
          </a:p>
        </p:txBody>
      </p:sp>
      <p:pic>
        <p:nvPicPr>
          <p:cNvPr id="3" name="Picture 2" descr="A black and white logo&#10;&#10;Description automatically generated">
            <a:extLst>
              <a:ext uri="{FF2B5EF4-FFF2-40B4-BE49-F238E27FC236}">
                <a16:creationId xmlns:a16="http://schemas.microsoft.com/office/drawing/2014/main" id="{0FBBBF5E-67A3-774D-92F5-BAB897D853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pic>
        <p:nvPicPr>
          <p:cNvPr id="6" name="Picture 5">
            <a:extLst>
              <a:ext uri="{FF2B5EF4-FFF2-40B4-BE49-F238E27FC236}">
                <a16:creationId xmlns:a16="http://schemas.microsoft.com/office/drawing/2014/main" id="{8B357DF3-CF8A-4147-6BC6-D287A0E08CC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33342" y="4953000"/>
            <a:ext cx="3877315" cy="1828800"/>
          </a:xfrm>
          <a:prstGeom prst="rect">
            <a:avLst/>
          </a:prstGeom>
        </p:spPr>
      </p:pic>
    </p:spTree>
    <p:extLst>
      <p:ext uri="{BB962C8B-B14F-4D97-AF65-F5344CB8AC3E}">
        <p14:creationId xmlns:p14="http://schemas.microsoft.com/office/powerpoint/2010/main" val="184550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A30F-79C8-7CF7-26B1-91A391348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CC3D4-0637-5531-110F-2E5870737292}"/>
              </a:ext>
            </a:extLst>
          </p:cNvPr>
          <p:cNvSpPr>
            <a:spLocks noGrp="1"/>
          </p:cNvSpPr>
          <p:nvPr>
            <p:ph type="title"/>
          </p:nvPr>
        </p:nvSpPr>
        <p:spPr>
          <a:xfrm>
            <a:off x="326988" y="177803"/>
            <a:ext cx="8664612" cy="825500"/>
          </a:xfrm>
        </p:spPr>
        <p:txBody>
          <a:bodyPr/>
          <a:lstStyle/>
          <a:p>
            <a:r>
              <a:rPr lang="en-US">
                <a:latin typeface="Calibri"/>
                <a:ea typeface="Calibri"/>
                <a:cs typeface="Calibri"/>
              </a:rPr>
              <a:t>What are Area Agencies on Aging (AAAs)?</a:t>
            </a:r>
          </a:p>
        </p:txBody>
      </p:sp>
      <p:sp>
        <p:nvSpPr>
          <p:cNvPr id="5" name="Content Placeholder 4">
            <a:extLst>
              <a:ext uri="{FF2B5EF4-FFF2-40B4-BE49-F238E27FC236}">
                <a16:creationId xmlns:a16="http://schemas.microsoft.com/office/drawing/2014/main" id="{A38E5BF7-1448-FDFF-7E31-ED497B4546E7}"/>
              </a:ext>
            </a:extLst>
          </p:cNvPr>
          <p:cNvSpPr>
            <a:spLocks noGrp="1"/>
          </p:cNvSpPr>
          <p:nvPr>
            <p:ph idx="1"/>
          </p:nvPr>
        </p:nvSpPr>
        <p:spPr/>
        <p:txBody>
          <a:bodyPr>
            <a:normAutofit/>
          </a:bodyPr>
          <a:lstStyle/>
          <a:p>
            <a:pPr>
              <a:buClrTx/>
            </a:pPr>
            <a:r>
              <a:rPr lang="en-US" sz="2000">
                <a:latin typeface="+mj-lt"/>
              </a:rPr>
              <a:t>An area agency on aging (AAA) is a public or private nonprofit agency </a:t>
            </a:r>
            <a:r>
              <a:rPr lang="en-US" sz="2000">
                <a:solidFill>
                  <a:srgbClr val="CF5E63"/>
                </a:solidFill>
                <a:latin typeface="+mj-lt"/>
              </a:rPr>
              <a:t>designated by a state to address the needs and concerns of all older persons at the regional and local levels</a:t>
            </a:r>
            <a:r>
              <a:rPr lang="en-US" sz="2000">
                <a:latin typeface="+mj-lt"/>
              </a:rPr>
              <a:t>. AAA is a general term — names of local AAAs may vary.</a:t>
            </a:r>
          </a:p>
          <a:p>
            <a:pPr>
              <a:buClrTx/>
            </a:pPr>
            <a:r>
              <a:rPr lang="en-US" sz="2000">
                <a:latin typeface="+mj-lt"/>
              </a:rPr>
              <a:t>AAAs are primarily </a:t>
            </a:r>
            <a:r>
              <a:rPr lang="en-US" sz="2000">
                <a:solidFill>
                  <a:srgbClr val="CF5E63"/>
                </a:solidFill>
                <a:latin typeface="+mj-lt"/>
              </a:rPr>
              <a:t>responsible for a geographic area</a:t>
            </a:r>
            <a:r>
              <a:rPr lang="en-US" sz="2000">
                <a:latin typeface="+mj-lt"/>
              </a:rPr>
              <a:t>, also known as a planning and service area (PSA).</a:t>
            </a:r>
          </a:p>
          <a:p>
            <a:pPr>
              <a:buClrTx/>
            </a:pPr>
            <a:r>
              <a:rPr lang="en-US" sz="2000">
                <a:latin typeface="+mj-lt"/>
              </a:rPr>
              <a:t>AAAs </a:t>
            </a:r>
            <a:r>
              <a:rPr lang="en-US" sz="2000">
                <a:solidFill>
                  <a:srgbClr val="CF5E63"/>
                </a:solidFill>
                <a:latin typeface="+mj-lt"/>
              </a:rPr>
              <a:t>coordinate and offer services that help older adults remain in their homes</a:t>
            </a:r>
            <a:r>
              <a:rPr lang="en-US" sz="2000">
                <a:latin typeface="+mj-lt"/>
              </a:rPr>
              <a:t>, if that is their preference, aided by services such as home-delivered meals, homemaker assistance, and whatever else it may take to make independent living a viable option. </a:t>
            </a:r>
            <a:r>
              <a:rPr lang="en-US" sz="2000">
                <a:solidFill>
                  <a:srgbClr val="CF5E63"/>
                </a:solidFill>
                <a:latin typeface="+mj-lt"/>
              </a:rPr>
              <a:t>By making a range of supports available, AAAs make it possible for older individuals to choose the services and living arrangements that suit them best.</a:t>
            </a:r>
          </a:p>
        </p:txBody>
      </p:sp>
      <p:pic>
        <p:nvPicPr>
          <p:cNvPr id="3" name="Picture 2" descr="A black and white logo&#10;&#10;Description automatically generated">
            <a:extLst>
              <a:ext uri="{FF2B5EF4-FFF2-40B4-BE49-F238E27FC236}">
                <a16:creationId xmlns:a16="http://schemas.microsoft.com/office/drawing/2014/main" id="{7C644262-F6F3-4B46-9AC8-A327DBDED2A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pic>
        <p:nvPicPr>
          <p:cNvPr id="6" name="Picture 5">
            <a:extLst>
              <a:ext uri="{FF2B5EF4-FFF2-40B4-BE49-F238E27FC236}">
                <a16:creationId xmlns:a16="http://schemas.microsoft.com/office/drawing/2014/main" id="{81041C2B-6DC5-D639-37B8-600CB0E3B8E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6730204" y="4889241"/>
            <a:ext cx="1930401" cy="1625600"/>
          </a:xfrm>
          <a:prstGeom prst="rect">
            <a:avLst/>
          </a:prstGeom>
        </p:spPr>
      </p:pic>
      <p:pic>
        <p:nvPicPr>
          <p:cNvPr id="8" name="Picture 7">
            <a:extLst>
              <a:ext uri="{FF2B5EF4-FFF2-40B4-BE49-F238E27FC236}">
                <a16:creationId xmlns:a16="http://schemas.microsoft.com/office/drawing/2014/main" id="{B0E59892-834B-4D55-5339-A945D7932DD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36173" y="4876800"/>
            <a:ext cx="2438400" cy="1625600"/>
          </a:xfrm>
          <a:prstGeom prst="rect">
            <a:avLst/>
          </a:prstGeom>
        </p:spPr>
      </p:pic>
      <p:pic>
        <p:nvPicPr>
          <p:cNvPr id="10" name="Picture 9">
            <a:extLst>
              <a:ext uri="{FF2B5EF4-FFF2-40B4-BE49-F238E27FC236}">
                <a16:creationId xmlns:a16="http://schemas.microsoft.com/office/drawing/2014/main" id="{7835D8FB-9070-3545-31A2-3C0C293AF39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95600" y="4889241"/>
            <a:ext cx="1084943" cy="1625600"/>
          </a:xfrm>
          <a:prstGeom prst="rect">
            <a:avLst/>
          </a:prstGeom>
        </p:spPr>
      </p:pic>
      <p:pic>
        <p:nvPicPr>
          <p:cNvPr id="12" name="Picture 11">
            <a:extLst>
              <a:ext uri="{FF2B5EF4-FFF2-40B4-BE49-F238E27FC236}">
                <a16:creationId xmlns:a16="http://schemas.microsoft.com/office/drawing/2014/main" id="{EF7AD82E-1B03-4EF4-33F3-8BE8AB7373ED}"/>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533400" y="4890796"/>
            <a:ext cx="2206569" cy="1625258"/>
          </a:xfrm>
          <a:prstGeom prst="rect">
            <a:avLst/>
          </a:prstGeom>
        </p:spPr>
      </p:pic>
    </p:spTree>
    <p:extLst>
      <p:ext uri="{BB962C8B-B14F-4D97-AF65-F5344CB8AC3E}">
        <p14:creationId xmlns:p14="http://schemas.microsoft.com/office/powerpoint/2010/main" val="39376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DE5CC-EE3F-CFB3-420F-6D5FD07A7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6A492-4A25-599D-59F8-CA9533ADCD42}"/>
              </a:ext>
            </a:extLst>
          </p:cNvPr>
          <p:cNvSpPr>
            <a:spLocks noGrp="1"/>
          </p:cNvSpPr>
          <p:nvPr>
            <p:ph type="title"/>
          </p:nvPr>
        </p:nvSpPr>
        <p:spPr>
          <a:xfrm>
            <a:off x="326988" y="177803"/>
            <a:ext cx="8664612" cy="825500"/>
          </a:xfrm>
        </p:spPr>
        <p:txBody>
          <a:bodyPr/>
          <a:lstStyle/>
          <a:p>
            <a:r>
              <a:rPr lang="en-US">
                <a:latin typeface="Calibri"/>
                <a:ea typeface="Calibri"/>
                <a:cs typeface="Calibri"/>
              </a:rPr>
              <a:t>What is an Area Plan?</a:t>
            </a:r>
          </a:p>
        </p:txBody>
      </p:sp>
      <p:sp>
        <p:nvSpPr>
          <p:cNvPr id="5" name="Content Placeholder 4">
            <a:extLst>
              <a:ext uri="{FF2B5EF4-FFF2-40B4-BE49-F238E27FC236}">
                <a16:creationId xmlns:a16="http://schemas.microsoft.com/office/drawing/2014/main" id="{2AADD120-4325-4022-7619-5A643177846D}"/>
              </a:ext>
            </a:extLst>
          </p:cNvPr>
          <p:cNvSpPr>
            <a:spLocks noGrp="1"/>
          </p:cNvSpPr>
          <p:nvPr>
            <p:ph idx="1"/>
          </p:nvPr>
        </p:nvSpPr>
        <p:spPr/>
        <p:txBody>
          <a:bodyPr>
            <a:normAutofit/>
          </a:bodyPr>
          <a:lstStyle/>
          <a:p>
            <a:pPr>
              <a:buClrTx/>
            </a:pPr>
            <a:r>
              <a:rPr lang="en-US" sz="2000">
                <a:latin typeface="+mj-lt"/>
              </a:rPr>
              <a:t>The </a:t>
            </a:r>
            <a:r>
              <a:rPr lang="en-US" sz="2000">
                <a:solidFill>
                  <a:srgbClr val="CF5E63"/>
                </a:solidFill>
                <a:latin typeface="+mj-lt"/>
              </a:rPr>
              <a:t>Older Americans Act requires the creation of an “Area Plan on Aging and Disability” for the region every four years</a:t>
            </a:r>
            <a:r>
              <a:rPr lang="en-US" sz="2000">
                <a:latin typeface="+mj-lt"/>
              </a:rPr>
              <a:t>. FTAAAD is responsible for creating the Area Plan to </a:t>
            </a:r>
            <a:r>
              <a:rPr lang="en-US" sz="2000">
                <a:solidFill>
                  <a:srgbClr val="CF5E63"/>
                </a:solidFill>
                <a:latin typeface="+mj-lt"/>
              </a:rPr>
              <a:t>reflect the statewide goals set forth by DDA </a:t>
            </a:r>
            <a:r>
              <a:rPr lang="en-US" sz="2000">
                <a:latin typeface="+mj-lt"/>
              </a:rPr>
              <a:t>and is primarily related to </a:t>
            </a:r>
            <a:r>
              <a:rPr lang="en-US" sz="2000">
                <a:solidFill>
                  <a:srgbClr val="CF5E63"/>
                </a:solidFill>
                <a:latin typeface="+mj-lt"/>
              </a:rPr>
              <a:t>programs and services funded by that agency</a:t>
            </a:r>
            <a:r>
              <a:rPr lang="en-US" sz="2000">
                <a:latin typeface="+mj-lt"/>
              </a:rPr>
              <a:t>. Our Area Plan addresses how the organization will deploy DDA-funded resources, and as such, is restricted to activities allowed by those funding sources. </a:t>
            </a:r>
          </a:p>
          <a:p>
            <a:pPr>
              <a:buClrTx/>
            </a:pPr>
            <a:r>
              <a:rPr lang="en-US" sz="2000">
                <a:latin typeface="+mj-lt"/>
              </a:rPr>
              <a:t>The </a:t>
            </a:r>
            <a:r>
              <a:rPr lang="en-US" sz="2000">
                <a:solidFill>
                  <a:srgbClr val="CF5E63"/>
                </a:solidFill>
                <a:latin typeface="+mj-lt"/>
              </a:rPr>
              <a:t>current Area Plan was adopted by FTAAAD in March 2023</a:t>
            </a:r>
            <a:r>
              <a:rPr lang="en-US" sz="2000">
                <a:latin typeface="+mj-lt"/>
              </a:rPr>
              <a:t>.  The plan </a:t>
            </a:r>
            <a:r>
              <a:rPr lang="en-US" sz="2000">
                <a:solidFill>
                  <a:srgbClr val="CF5E63"/>
                </a:solidFill>
                <a:latin typeface="+mj-lt"/>
              </a:rPr>
              <a:t>identified regional goals, program priorities, and funding sources </a:t>
            </a:r>
            <a:r>
              <a:rPr lang="en-US" sz="2000">
                <a:latin typeface="+mj-lt"/>
              </a:rPr>
              <a:t>for programs and services offered between July 1, 2023 and June 30, 2026.  The plan was </a:t>
            </a:r>
            <a:r>
              <a:rPr lang="en-US" sz="2000">
                <a:solidFill>
                  <a:srgbClr val="CF5E63"/>
                </a:solidFill>
                <a:latin typeface="+mj-lt"/>
              </a:rPr>
              <a:t>made available to members of the general public, local and state-elected officials, and partner agencies and organizations for review and comment </a:t>
            </a:r>
            <a:r>
              <a:rPr lang="en-US" sz="2000">
                <a:latin typeface="+mj-lt"/>
              </a:rPr>
              <a:t>prior to its adoption. </a:t>
            </a:r>
          </a:p>
          <a:p>
            <a:pPr>
              <a:buClrTx/>
            </a:pPr>
            <a:r>
              <a:rPr lang="en-US" sz="2000">
                <a:latin typeface="+mj-lt"/>
              </a:rPr>
              <a:t>This </a:t>
            </a:r>
            <a:r>
              <a:rPr lang="en-US" sz="2000">
                <a:solidFill>
                  <a:srgbClr val="CF5E63"/>
                </a:solidFill>
                <a:latin typeface="+mj-lt"/>
              </a:rPr>
              <a:t>public hearing is to address the major four-year update </a:t>
            </a:r>
            <a:r>
              <a:rPr lang="en-US" sz="2000">
                <a:latin typeface="+mj-lt"/>
              </a:rPr>
              <a:t>to the FTAAAD Area Plan which </a:t>
            </a:r>
            <a:r>
              <a:rPr lang="en-US" sz="2000">
                <a:solidFill>
                  <a:srgbClr val="CF5E63"/>
                </a:solidFill>
                <a:latin typeface="+mj-lt"/>
              </a:rPr>
              <a:t>will reflect activities between July 1, 2026 and June 30, 2029</a:t>
            </a:r>
            <a:r>
              <a:rPr lang="en-US" sz="2000">
                <a:latin typeface="+mj-lt"/>
              </a:rPr>
              <a:t>. </a:t>
            </a:r>
          </a:p>
          <a:p>
            <a:pPr marL="0" indent="0">
              <a:buClrTx/>
              <a:buNone/>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74B03621-45F6-AA4D-71BC-E896E7B5B4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pic>
        <p:nvPicPr>
          <p:cNvPr id="6" name="Picture 5">
            <a:extLst>
              <a:ext uri="{FF2B5EF4-FFF2-40B4-BE49-F238E27FC236}">
                <a16:creationId xmlns:a16="http://schemas.microsoft.com/office/drawing/2014/main" id="{CA1CEB8F-60CC-8DCC-27A1-BA60D5F8DA6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29000" y="5613452"/>
            <a:ext cx="2109938" cy="1092148"/>
          </a:xfrm>
          <a:prstGeom prst="rect">
            <a:avLst/>
          </a:prstGeom>
        </p:spPr>
      </p:pic>
    </p:spTree>
    <p:extLst>
      <p:ext uri="{BB962C8B-B14F-4D97-AF65-F5344CB8AC3E}">
        <p14:creationId xmlns:p14="http://schemas.microsoft.com/office/powerpoint/2010/main" val="166512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184D3-AAA5-6800-FC87-0C8B6D0EC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4C32FB-3B12-7A19-542B-DB5127FDAAC0}"/>
              </a:ext>
            </a:extLst>
          </p:cNvPr>
          <p:cNvSpPr>
            <a:spLocks noGrp="1"/>
          </p:cNvSpPr>
          <p:nvPr>
            <p:ph type="title"/>
          </p:nvPr>
        </p:nvSpPr>
        <p:spPr>
          <a:xfrm>
            <a:off x="326988" y="177803"/>
            <a:ext cx="8664612" cy="825500"/>
          </a:xfrm>
        </p:spPr>
        <p:txBody>
          <a:bodyPr/>
          <a:lstStyle/>
          <a:p>
            <a:r>
              <a:rPr lang="en-US"/>
              <a:t>Area Plan Objectives (State &amp; Local)</a:t>
            </a:r>
          </a:p>
        </p:txBody>
      </p:sp>
      <p:sp>
        <p:nvSpPr>
          <p:cNvPr id="5" name="Content Placeholder 4">
            <a:extLst>
              <a:ext uri="{FF2B5EF4-FFF2-40B4-BE49-F238E27FC236}">
                <a16:creationId xmlns:a16="http://schemas.microsoft.com/office/drawing/2014/main" id="{83F7C57A-5809-1038-245D-B41861F89562}"/>
              </a:ext>
            </a:extLst>
          </p:cNvPr>
          <p:cNvSpPr>
            <a:spLocks noGrp="1"/>
          </p:cNvSpPr>
          <p:nvPr>
            <p:ph idx="1"/>
          </p:nvPr>
        </p:nvSpPr>
        <p:spPr/>
        <p:txBody>
          <a:bodyPr>
            <a:normAutofit/>
          </a:bodyPr>
          <a:lstStyle/>
          <a:p>
            <a:pPr>
              <a:buClrTx/>
            </a:pPr>
            <a:r>
              <a:rPr lang="en-US" sz="2000" dirty="0">
                <a:latin typeface="+mj-lt"/>
              </a:rPr>
              <a:t>The four-year </a:t>
            </a:r>
            <a:r>
              <a:rPr lang="en-US" sz="2000" dirty="0">
                <a:solidFill>
                  <a:srgbClr val="CF5E63"/>
                </a:solidFill>
                <a:latin typeface="+mj-lt"/>
              </a:rPr>
              <a:t>Area Plan features goals developed at the state level </a:t>
            </a:r>
            <a:r>
              <a:rPr lang="en-US" sz="2000" dirty="0">
                <a:latin typeface="+mj-lt"/>
              </a:rPr>
              <a:t>by the DDA for all </a:t>
            </a:r>
            <a:r>
              <a:rPr lang="en-US" sz="2000">
                <a:latin typeface="+mj-lt"/>
              </a:rPr>
              <a:t>Tennessee AAAs</a:t>
            </a:r>
            <a:r>
              <a:rPr lang="en-US" sz="2000" dirty="0">
                <a:latin typeface="+mj-lt"/>
              </a:rPr>
              <a:t>.</a:t>
            </a:r>
          </a:p>
          <a:p>
            <a:pPr>
              <a:buClrTx/>
            </a:pPr>
            <a:r>
              <a:rPr lang="en-US" sz="2000" dirty="0">
                <a:latin typeface="+mj-lt"/>
              </a:rPr>
              <a:t>Individual </a:t>
            </a:r>
            <a:r>
              <a:rPr lang="en-US" sz="2000" dirty="0">
                <a:solidFill>
                  <a:srgbClr val="CF5E63"/>
                </a:solidFill>
                <a:latin typeface="+mj-lt"/>
              </a:rPr>
              <a:t>objectives within these goals are developed locally </a:t>
            </a:r>
            <a:r>
              <a:rPr lang="en-US" sz="2000" dirty="0">
                <a:latin typeface="+mj-lt"/>
              </a:rPr>
              <a:t>by each AAA.</a:t>
            </a:r>
          </a:p>
          <a:p>
            <a:pPr>
              <a:buClrTx/>
            </a:pPr>
            <a:r>
              <a:rPr lang="en-US" sz="2000" dirty="0">
                <a:latin typeface="+mj-lt"/>
              </a:rPr>
              <a:t>FTAAAD’s </a:t>
            </a:r>
            <a:r>
              <a:rPr lang="en-US" sz="2000" dirty="0">
                <a:solidFill>
                  <a:srgbClr val="CF5E63"/>
                </a:solidFill>
                <a:latin typeface="+mj-lt"/>
              </a:rPr>
              <a:t>local objectives are based on research and feedback </a:t>
            </a:r>
            <a:r>
              <a:rPr lang="en-US" sz="2000" dirty="0">
                <a:latin typeface="+mj-lt"/>
              </a:rPr>
              <a:t>from:</a:t>
            </a:r>
          </a:p>
          <a:p>
            <a:pPr lvl="1">
              <a:buClrTx/>
            </a:pPr>
            <a:r>
              <a:rPr lang="en-US" sz="1600" dirty="0">
                <a:latin typeface="+mj-lt"/>
              </a:rPr>
              <a:t>The </a:t>
            </a:r>
            <a:r>
              <a:rPr lang="en-US" sz="1600" dirty="0">
                <a:solidFill>
                  <a:srgbClr val="CF5E63"/>
                </a:solidFill>
                <a:latin typeface="+mj-lt"/>
              </a:rPr>
              <a:t>State Multi-Sector Plan on Aging</a:t>
            </a:r>
          </a:p>
          <a:p>
            <a:pPr lvl="1">
              <a:buClrTx/>
            </a:pPr>
            <a:r>
              <a:rPr lang="en-US" sz="1600" dirty="0">
                <a:latin typeface="+mj-lt"/>
              </a:rPr>
              <a:t>National, statewide, regional and local </a:t>
            </a:r>
            <a:r>
              <a:rPr lang="en-US" sz="1600" dirty="0">
                <a:solidFill>
                  <a:srgbClr val="CF5E63"/>
                </a:solidFill>
                <a:latin typeface="+mj-lt"/>
              </a:rPr>
              <a:t>statistics on aging, income and demographics</a:t>
            </a:r>
          </a:p>
          <a:p>
            <a:pPr lvl="1">
              <a:buClrTx/>
            </a:pPr>
            <a:r>
              <a:rPr lang="en-US" sz="1600" dirty="0">
                <a:solidFill>
                  <a:srgbClr val="CF5E63"/>
                </a:solidFill>
                <a:latin typeface="+mj-lt"/>
              </a:rPr>
              <a:t>Surveys of Need </a:t>
            </a:r>
            <a:r>
              <a:rPr lang="en-US" sz="1600" dirty="0">
                <a:latin typeface="+mj-lt"/>
              </a:rPr>
              <a:t>from:</a:t>
            </a:r>
          </a:p>
          <a:p>
            <a:pPr lvl="2">
              <a:buClrTx/>
            </a:pPr>
            <a:r>
              <a:rPr lang="en-US" sz="1400" dirty="0">
                <a:latin typeface="+mj-lt"/>
              </a:rPr>
              <a:t>Senior Center Directors</a:t>
            </a:r>
          </a:p>
          <a:p>
            <a:pPr lvl="2">
              <a:buClrTx/>
            </a:pPr>
            <a:r>
              <a:rPr lang="en-US" sz="1400" dirty="0">
                <a:latin typeface="+mj-lt"/>
              </a:rPr>
              <a:t>FTAAAD Advisory Council</a:t>
            </a:r>
          </a:p>
          <a:p>
            <a:pPr lvl="2">
              <a:buClrTx/>
            </a:pPr>
            <a:r>
              <a:rPr lang="en-US" sz="1400" dirty="0">
                <a:latin typeface="+mj-lt"/>
              </a:rPr>
              <a:t>FTAAAD Staff</a:t>
            </a:r>
          </a:p>
          <a:p>
            <a:pPr>
              <a:buClrTx/>
            </a:pPr>
            <a:r>
              <a:rPr lang="en-US" sz="2000" dirty="0">
                <a:latin typeface="+mj-lt"/>
              </a:rPr>
              <a:t>FTAAAD’s </a:t>
            </a:r>
            <a:r>
              <a:rPr lang="en-US" sz="2000" dirty="0">
                <a:solidFill>
                  <a:srgbClr val="CF5E63"/>
                </a:solidFill>
                <a:latin typeface="+mj-lt"/>
              </a:rPr>
              <a:t>locally-based objectives combine the state focus on particular areas of need with our knowledge and feedback from our local communities.</a:t>
            </a:r>
          </a:p>
          <a:p>
            <a:pPr>
              <a:buClrTx/>
            </a:pPr>
            <a:endParaRPr lang="en-US" sz="2000" dirty="0">
              <a:latin typeface="+mj-lt"/>
            </a:endParaRPr>
          </a:p>
        </p:txBody>
      </p:sp>
      <p:pic>
        <p:nvPicPr>
          <p:cNvPr id="3" name="Picture 2" descr="A black and white logo&#10;&#10;Description automatically generated">
            <a:extLst>
              <a:ext uri="{FF2B5EF4-FFF2-40B4-BE49-F238E27FC236}">
                <a16:creationId xmlns:a16="http://schemas.microsoft.com/office/drawing/2014/main" id="{40CC9080-2D70-E342-BF93-17550C55FC1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pic>
        <p:nvPicPr>
          <p:cNvPr id="6" name="Picture 5">
            <a:extLst>
              <a:ext uri="{FF2B5EF4-FFF2-40B4-BE49-F238E27FC236}">
                <a16:creationId xmlns:a16="http://schemas.microsoft.com/office/drawing/2014/main" id="{2341D37F-821E-C386-F24A-E5CCECEB4CD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95656" y="5209031"/>
            <a:ext cx="3471679" cy="1011938"/>
          </a:xfrm>
          <a:prstGeom prst="rect">
            <a:avLst/>
          </a:prstGeom>
        </p:spPr>
      </p:pic>
      <p:pic>
        <p:nvPicPr>
          <p:cNvPr id="8" name="Picture 7">
            <a:extLst>
              <a:ext uri="{FF2B5EF4-FFF2-40B4-BE49-F238E27FC236}">
                <a16:creationId xmlns:a16="http://schemas.microsoft.com/office/drawing/2014/main" id="{0FB4F04E-EB9F-37E9-891D-089682BD7B2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10200" y="5209031"/>
            <a:ext cx="2276856" cy="1009677"/>
          </a:xfrm>
          <a:prstGeom prst="rect">
            <a:avLst/>
          </a:prstGeom>
        </p:spPr>
      </p:pic>
    </p:spTree>
    <p:extLst>
      <p:ext uri="{BB962C8B-B14F-4D97-AF65-F5344CB8AC3E}">
        <p14:creationId xmlns:p14="http://schemas.microsoft.com/office/powerpoint/2010/main" val="157005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7E22B-F558-F323-9A93-7EDBBD5C3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641504-48A2-C56D-068F-3BAFF04E9196}"/>
              </a:ext>
            </a:extLst>
          </p:cNvPr>
          <p:cNvSpPr>
            <a:spLocks noGrp="1"/>
          </p:cNvSpPr>
          <p:nvPr>
            <p:ph type="title"/>
          </p:nvPr>
        </p:nvSpPr>
        <p:spPr>
          <a:xfrm>
            <a:off x="326988" y="177803"/>
            <a:ext cx="8664612" cy="825500"/>
          </a:xfrm>
        </p:spPr>
        <p:txBody>
          <a:bodyPr/>
          <a:lstStyle/>
          <a:p>
            <a:r>
              <a:rPr lang="en-US">
                <a:latin typeface="Calibri"/>
                <a:ea typeface="Calibri"/>
                <a:cs typeface="Calibri"/>
              </a:rPr>
              <a:t>Waivers Requested</a:t>
            </a:r>
          </a:p>
        </p:txBody>
      </p:sp>
      <p:sp>
        <p:nvSpPr>
          <p:cNvPr id="5" name="Content Placeholder 4">
            <a:extLst>
              <a:ext uri="{FF2B5EF4-FFF2-40B4-BE49-F238E27FC236}">
                <a16:creationId xmlns:a16="http://schemas.microsoft.com/office/drawing/2014/main" id="{BC4C4D29-E716-7CC3-DDA4-EE5266F604BA}"/>
              </a:ext>
            </a:extLst>
          </p:cNvPr>
          <p:cNvSpPr>
            <a:spLocks noGrp="1"/>
          </p:cNvSpPr>
          <p:nvPr>
            <p:ph idx="1"/>
          </p:nvPr>
        </p:nvSpPr>
        <p:spPr>
          <a:xfrm>
            <a:off x="326988" y="1143000"/>
            <a:ext cx="8664612" cy="5562600"/>
          </a:xfrm>
        </p:spPr>
        <p:txBody>
          <a:bodyPr vert="horz" lIns="91440" tIns="45720" rIns="91440" bIns="45720" rtlCol="0" anchor="t">
            <a:normAutofit/>
          </a:bodyPr>
          <a:lstStyle/>
          <a:p>
            <a:pPr>
              <a:buClrTx/>
            </a:pPr>
            <a:r>
              <a:rPr lang="en-US" sz="2000">
                <a:latin typeface="+mj-lt"/>
              </a:rPr>
              <a:t>Ombudsman Services</a:t>
            </a:r>
          </a:p>
          <a:p>
            <a:pPr>
              <a:buClrTx/>
            </a:pPr>
            <a:r>
              <a:rPr lang="en-US" sz="2000">
                <a:latin typeface="Calibri"/>
                <a:ea typeface="Calibri"/>
                <a:cs typeface="Calibri"/>
              </a:rPr>
              <a:t>Case Management</a:t>
            </a:r>
          </a:p>
          <a:p>
            <a:pPr>
              <a:buClrTx/>
            </a:pPr>
            <a:r>
              <a:rPr lang="en-US" sz="2000">
                <a:latin typeface="+mj-lt"/>
              </a:rPr>
              <a:t>National Family Caregiver Support Program</a:t>
            </a: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0FA4C58D-D459-52F5-C4F7-78432BDB98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pic>
        <p:nvPicPr>
          <p:cNvPr id="7" name="Picture 6">
            <a:extLst>
              <a:ext uri="{FF2B5EF4-FFF2-40B4-BE49-F238E27FC236}">
                <a16:creationId xmlns:a16="http://schemas.microsoft.com/office/drawing/2014/main" id="{C053A98B-1B1B-C4EB-DF20-284A8376093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3208" y="3129586"/>
            <a:ext cx="2562392" cy="3316037"/>
          </a:xfrm>
          <a:prstGeom prst="rect">
            <a:avLst/>
          </a:prstGeom>
          <a:ln>
            <a:solidFill>
              <a:srgbClr val="085291"/>
            </a:solidFill>
          </a:ln>
        </p:spPr>
      </p:pic>
      <p:pic>
        <p:nvPicPr>
          <p:cNvPr id="9" name="Picture 8">
            <a:extLst>
              <a:ext uri="{FF2B5EF4-FFF2-40B4-BE49-F238E27FC236}">
                <a16:creationId xmlns:a16="http://schemas.microsoft.com/office/drawing/2014/main" id="{64FC9FEC-F3D0-64C1-4DE0-13C8BC835CB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2603" y="3129585"/>
            <a:ext cx="2562394" cy="3316038"/>
          </a:xfrm>
          <a:prstGeom prst="rect">
            <a:avLst/>
          </a:prstGeom>
          <a:ln>
            <a:solidFill>
              <a:srgbClr val="87AF95"/>
            </a:solidFill>
          </a:ln>
        </p:spPr>
      </p:pic>
      <p:pic>
        <p:nvPicPr>
          <p:cNvPr id="11" name="Picture 10">
            <a:extLst>
              <a:ext uri="{FF2B5EF4-FFF2-40B4-BE49-F238E27FC236}">
                <a16:creationId xmlns:a16="http://schemas.microsoft.com/office/drawing/2014/main" id="{5A5337D4-C3FA-8D5D-2E2E-D14EE374A8E9}"/>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3055101" y="3129585"/>
            <a:ext cx="3048001" cy="3347414"/>
          </a:xfrm>
          <a:prstGeom prst="rect">
            <a:avLst/>
          </a:prstGeom>
        </p:spPr>
      </p:pic>
      <p:sp>
        <p:nvSpPr>
          <p:cNvPr id="12" name="Rectangle 11">
            <a:extLst>
              <a:ext uri="{FF2B5EF4-FFF2-40B4-BE49-F238E27FC236}">
                <a16:creationId xmlns:a16="http://schemas.microsoft.com/office/drawing/2014/main" id="{F55700D0-7B81-4FB3-CDF2-6BE2E119351B}"/>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1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F58CA-E2BD-86E4-A8DC-63B961AEB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8069C-91DC-2CC4-AE87-D23277478191}"/>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49070BA7-2809-8084-C7E4-CB28AB5DAD0E}"/>
              </a:ext>
            </a:extLst>
          </p:cNvPr>
          <p:cNvSpPr>
            <a:spLocks noGrp="1"/>
          </p:cNvSpPr>
          <p:nvPr>
            <p:ph idx="1"/>
          </p:nvPr>
        </p:nvSpPr>
        <p:spPr>
          <a:xfrm>
            <a:off x="326988" y="1143000"/>
            <a:ext cx="8664612" cy="5562600"/>
          </a:xfrm>
        </p:spPr>
        <p:txBody>
          <a:bodyPr>
            <a:normAutofit/>
          </a:bodyPr>
          <a:lstStyle/>
          <a:p>
            <a:pPr marL="0" indent="0">
              <a:buClrTx/>
              <a:buNone/>
            </a:pPr>
            <a:r>
              <a:rPr lang="en-US" sz="2000" b="1">
                <a:latin typeface="+mj-lt"/>
              </a:rPr>
              <a:t>PROGRAM DEVELOPMENT AND COORDINATION</a:t>
            </a:r>
          </a:p>
          <a:p>
            <a:pPr marL="0" indent="0">
              <a:buNone/>
            </a:pPr>
            <a:r>
              <a:rPr lang="en-US" sz="2000" b="1" u="sng">
                <a:latin typeface="+mj-lt"/>
              </a:rPr>
              <a:t>Goal: </a:t>
            </a:r>
            <a:r>
              <a:rPr lang="en-US" sz="2000">
                <a:latin typeface="+mj-lt"/>
              </a:rPr>
              <a:t>To strengthen and expand programs and partnerships that improve the quality of life, independence, and well-being of older adults in Northeast Tennessee through effective program development and coordination.</a:t>
            </a:r>
          </a:p>
          <a:p>
            <a:pPr marL="0" indent="0">
              <a:buNone/>
            </a:pPr>
            <a:endParaRPr lang="en-US" sz="1600">
              <a:latin typeface="+mj-lt"/>
            </a:endParaRPr>
          </a:p>
          <a:p>
            <a:pPr>
              <a:buClrTx/>
            </a:pPr>
            <a:r>
              <a:rPr lang="en-US" sz="2000" u="sng">
                <a:latin typeface="+mj-lt"/>
              </a:rPr>
              <a:t>Objective One</a:t>
            </a:r>
            <a:r>
              <a:rPr lang="en-US" sz="2000">
                <a:latin typeface="+mj-lt"/>
              </a:rPr>
              <a:t>—</a:t>
            </a:r>
            <a:r>
              <a:rPr lang="en-US" sz="2000">
                <a:solidFill>
                  <a:srgbClr val="CF5E63"/>
                </a:solidFill>
                <a:latin typeface="+mj-lt"/>
              </a:rPr>
              <a:t>Enhance Training and Professional Development</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r>
              <a:rPr lang="en-US" sz="2000" u="sng">
                <a:latin typeface="+mj-lt"/>
              </a:rPr>
              <a:t>Objective Two</a:t>
            </a:r>
            <a:r>
              <a:rPr lang="en-US" sz="2000">
                <a:latin typeface="+mj-lt"/>
              </a:rPr>
              <a:t>—</a:t>
            </a:r>
            <a:r>
              <a:rPr lang="en-US" sz="2000">
                <a:solidFill>
                  <a:srgbClr val="CF5E63"/>
                </a:solidFill>
                <a:latin typeface="+mj-lt"/>
              </a:rPr>
              <a:t>Strengthen Senior Centers as a Focal Point in the Community</a:t>
            </a:r>
          </a:p>
          <a:p>
            <a:pPr>
              <a:buClrTx/>
            </a:pPr>
            <a:endParaRPr lang="en-US" sz="1600">
              <a:latin typeface="+mj-lt"/>
            </a:endParaRP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9FF7311E-37C9-0FD9-A0D9-7D6BC9A9AA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0D37BE14-9605-9022-5EA5-F1B776035CBA}"/>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36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01FBA-D287-E389-5A90-209DBD99C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57FF9-6F93-A599-7B8E-4B31922F42B3}"/>
              </a:ext>
            </a:extLst>
          </p:cNvPr>
          <p:cNvSpPr>
            <a:spLocks noGrp="1"/>
          </p:cNvSpPr>
          <p:nvPr>
            <p:ph type="title"/>
          </p:nvPr>
        </p:nvSpPr>
        <p:spPr>
          <a:xfrm>
            <a:off x="326988" y="177803"/>
            <a:ext cx="8664612" cy="825500"/>
          </a:xfrm>
        </p:spPr>
        <p:txBody>
          <a:bodyPr/>
          <a:lstStyle/>
          <a:p>
            <a:r>
              <a:rPr lang="en-US">
                <a:latin typeface="Calibri"/>
                <a:ea typeface="Calibri"/>
                <a:cs typeface="Calibri"/>
              </a:rPr>
              <a:t>Proposed Goals and Objectives</a:t>
            </a:r>
          </a:p>
        </p:txBody>
      </p:sp>
      <p:sp>
        <p:nvSpPr>
          <p:cNvPr id="5" name="Content Placeholder 4">
            <a:extLst>
              <a:ext uri="{FF2B5EF4-FFF2-40B4-BE49-F238E27FC236}">
                <a16:creationId xmlns:a16="http://schemas.microsoft.com/office/drawing/2014/main" id="{54B36387-F003-E6B1-8BD8-CAD0D6CCDBB7}"/>
              </a:ext>
            </a:extLst>
          </p:cNvPr>
          <p:cNvSpPr>
            <a:spLocks noGrp="1"/>
          </p:cNvSpPr>
          <p:nvPr>
            <p:ph idx="1"/>
          </p:nvPr>
        </p:nvSpPr>
        <p:spPr>
          <a:xfrm>
            <a:off x="326988" y="1143000"/>
            <a:ext cx="8664612" cy="5562600"/>
          </a:xfrm>
        </p:spPr>
        <p:txBody>
          <a:bodyPr>
            <a:normAutofit/>
          </a:bodyPr>
          <a:lstStyle/>
          <a:p>
            <a:pPr marL="0" indent="0">
              <a:buClrTx/>
              <a:buNone/>
            </a:pPr>
            <a:r>
              <a:rPr lang="en-US" sz="2000" b="1"/>
              <a:t>PROGRAM DEVELOPMENT AND COORDINATION, continued</a:t>
            </a:r>
          </a:p>
          <a:p>
            <a:pPr marL="0" indent="0">
              <a:buNone/>
            </a:pPr>
            <a:r>
              <a:rPr lang="en-US" sz="2000" b="1" u="sng">
                <a:latin typeface="+mj-lt"/>
              </a:rPr>
              <a:t>Goal: </a:t>
            </a:r>
            <a:r>
              <a:rPr lang="en-US" sz="2000">
                <a:latin typeface="+mj-lt"/>
              </a:rPr>
              <a:t>To strengthen and expand programs and partnerships that improve the quality of life, independence, and well-being of older adults in Northeast Tennessee through effective program development and coordination.</a:t>
            </a:r>
          </a:p>
          <a:p>
            <a:pPr marL="0" indent="0">
              <a:buNone/>
            </a:pPr>
            <a:endParaRPr lang="en-US" sz="1600">
              <a:latin typeface="+mj-lt"/>
            </a:endParaRPr>
          </a:p>
          <a:p>
            <a:pPr>
              <a:buClrTx/>
            </a:pPr>
            <a:r>
              <a:rPr lang="en-US" sz="2000" u="sng">
                <a:latin typeface="+mj-lt"/>
              </a:rPr>
              <a:t>Objective Three</a:t>
            </a:r>
            <a:r>
              <a:rPr lang="en-US" sz="2000">
                <a:latin typeface="+mj-lt"/>
              </a:rPr>
              <a:t>—</a:t>
            </a:r>
            <a:r>
              <a:rPr lang="en-US" sz="2000">
                <a:solidFill>
                  <a:srgbClr val="CF5E63"/>
                </a:solidFill>
                <a:latin typeface="+mj-lt"/>
              </a:rPr>
              <a:t>Improve Communication and Collaboration Among Aging Networks</a:t>
            </a: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endParaRPr lang="en-US" sz="1600">
              <a:latin typeface="+mj-lt"/>
            </a:endParaRPr>
          </a:p>
          <a:p>
            <a:pPr>
              <a:buClrTx/>
            </a:pPr>
            <a:r>
              <a:rPr lang="en-US" sz="2000" u="sng">
                <a:latin typeface="+mj-lt"/>
              </a:rPr>
              <a:t>Objective Four</a:t>
            </a:r>
            <a:r>
              <a:rPr lang="en-US" sz="2000">
                <a:latin typeface="+mj-lt"/>
              </a:rPr>
              <a:t>—</a:t>
            </a:r>
            <a:r>
              <a:rPr lang="en-US" sz="2000">
                <a:solidFill>
                  <a:srgbClr val="CF5E63"/>
                </a:solidFill>
                <a:latin typeface="+mj-lt"/>
              </a:rPr>
              <a:t>Increase Public Awareness of Aging Services</a:t>
            </a:r>
          </a:p>
          <a:p>
            <a:pPr>
              <a:buClrTx/>
            </a:pPr>
            <a:endParaRPr lang="en-US" sz="1600">
              <a:latin typeface="+mj-lt"/>
            </a:endParaRPr>
          </a:p>
          <a:p>
            <a:pPr>
              <a:buClrTx/>
            </a:pPr>
            <a:endParaRPr lang="en-US" sz="2000">
              <a:latin typeface="+mj-lt"/>
            </a:endParaRPr>
          </a:p>
        </p:txBody>
      </p:sp>
      <p:pic>
        <p:nvPicPr>
          <p:cNvPr id="3" name="Picture 2" descr="A black and white logo&#10;&#10;Description automatically generated">
            <a:extLst>
              <a:ext uri="{FF2B5EF4-FFF2-40B4-BE49-F238E27FC236}">
                <a16:creationId xmlns:a16="http://schemas.microsoft.com/office/drawing/2014/main" id="{F8AF5488-621F-763D-80A2-8114CB87C1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43800" y="323432"/>
            <a:ext cx="1273212" cy="564609"/>
          </a:xfrm>
          <a:prstGeom prst="rect">
            <a:avLst/>
          </a:prstGeom>
        </p:spPr>
      </p:pic>
      <p:sp>
        <p:nvSpPr>
          <p:cNvPr id="12" name="Rectangle 11">
            <a:extLst>
              <a:ext uri="{FF2B5EF4-FFF2-40B4-BE49-F238E27FC236}">
                <a16:creationId xmlns:a16="http://schemas.microsoft.com/office/drawing/2014/main" id="{0DD84A8D-18F7-4ABD-9883-5C5E7FA98AE6}"/>
              </a:ext>
            </a:extLst>
          </p:cNvPr>
          <p:cNvSpPr/>
          <p:nvPr/>
        </p:nvSpPr>
        <p:spPr>
          <a:xfrm>
            <a:off x="6477000" y="6172200"/>
            <a:ext cx="457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33282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431266D84D8144938F589199DAE7E8" ma:contentTypeVersion="12" ma:contentTypeDescription="Create a new document." ma:contentTypeScope="" ma:versionID="6ab2cb95a825f9b328bf714b455e0f6b">
  <xsd:schema xmlns:xsd="http://www.w3.org/2001/XMLSchema" xmlns:xs="http://www.w3.org/2001/XMLSchema" xmlns:p="http://schemas.microsoft.com/office/2006/metadata/properties" xmlns:ns3="19dec137-2ea3-470f-b737-b6b158f31cca" xmlns:ns4="4f75ed54-2a54-4e72-9d09-39db17877245" targetNamespace="http://schemas.microsoft.com/office/2006/metadata/properties" ma:root="true" ma:fieldsID="58d373839f68282839f457d6cb364257" ns3:_="" ns4:_="">
    <xsd:import namespace="19dec137-2ea3-470f-b737-b6b158f31cca"/>
    <xsd:import namespace="4f75ed54-2a54-4e72-9d09-39db1787724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ec137-2ea3-470f-b737-b6b158f31c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75ed54-2a54-4e72-9d09-39db1787724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FD8F1E-3521-4333-A277-166466240411}">
  <ds:schemaRefs>
    <ds:schemaRef ds:uri="http://schemas.microsoft.com/sharepoint/v3/contenttype/forms"/>
  </ds:schemaRefs>
</ds:datastoreItem>
</file>

<file path=customXml/itemProps2.xml><?xml version="1.0" encoding="utf-8"?>
<ds:datastoreItem xmlns:ds="http://schemas.openxmlformats.org/officeDocument/2006/customXml" ds:itemID="{B0DA8EAC-AD14-4D72-A4B7-0E3BBDBB4F31}">
  <ds:schemaRefs>
    <ds:schemaRef ds:uri="19dec137-2ea3-470f-b737-b6b158f31cca"/>
    <ds:schemaRef ds:uri="4f75ed54-2a54-4e72-9d09-39db178772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B83F7F-AF07-4BE9-A154-C2FF78989DC3}">
  <ds:schemaRefs>
    <ds:schemaRef ds:uri="19dec137-2ea3-470f-b737-b6b158f31cca"/>
    <ds:schemaRef ds:uri="4f75ed54-2a54-4e72-9d09-39db178772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2268</Words>
  <Application>Microsoft Office PowerPoint</Application>
  <PresentationFormat>On-screen Show (4:3)</PresentationFormat>
  <Paragraphs>216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PermianSlabSerifTypeface</vt:lpstr>
      <vt:lpstr>Calibri</vt:lpstr>
      <vt:lpstr>Open Sans</vt:lpstr>
      <vt:lpstr>Arial</vt:lpstr>
      <vt:lpstr>PowerPoint B</vt:lpstr>
      <vt:lpstr>First Tennessee Area Agency  on Aging and Disability</vt:lpstr>
      <vt:lpstr>First Tennessee Area Agency  on Aging and Disability</vt:lpstr>
      <vt:lpstr>What is the Older Americans Act (OAA)?</vt:lpstr>
      <vt:lpstr>What are Area Agencies on Aging (AAAs)?</vt:lpstr>
      <vt:lpstr>What is an Area Plan?</vt:lpstr>
      <vt:lpstr>Area Plan Objectives (State &amp; Local)</vt:lpstr>
      <vt:lpstr>Waivers Requested</vt:lpstr>
      <vt:lpstr>Proposed Goals and Objectives</vt:lpstr>
      <vt:lpstr>Proposed Goals and Objectives</vt:lpstr>
      <vt:lpstr>Proposed Goals and Objectives</vt:lpstr>
      <vt:lpstr>Proposed Goals and Objectives</vt:lpstr>
      <vt:lpstr>Proposed Goals and Objectives</vt:lpstr>
      <vt:lpstr>Proposed Goals and Objectives</vt:lpstr>
      <vt:lpstr>Proposed Goals and Objectives</vt:lpstr>
      <vt:lpstr>Proposed Goals and Objectives</vt:lpstr>
      <vt:lpstr>Proposed Goals and Objectives</vt:lpstr>
      <vt:lpstr>Proposed Goals and Objectives</vt:lpstr>
      <vt:lpstr>FY26–27 Proposed Budget</vt:lpstr>
      <vt:lpstr>Contact FTAAAD</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Kathleen McLaughlin</cp:lastModifiedBy>
  <cp:revision>5</cp:revision>
  <cp:lastPrinted>2026-03-12T14:39:40Z</cp:lastPrinted>
  <dcterms:created xsi:type="dcterms:W3CDTF">2015-04-20T20:09:51Z</dcterms:created>
  <dcterms:modified xsi:type="dcterms:W3CDTF">2026-03-18T13:23:04Z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0x01010018431266D84D8144938F589199DAE7E8</vt:lpwstr>
  </property>
</Properties>
</file>